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hreyansh Jos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68E283-7919-4D8D-A601-ABA1AF5456DF}">
  <a:tblStyle styleId="{B368E283-7919-4D8D-A601-ABA1AF5456D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E805398-59F6-4F3F-BD63-9D1084D0579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7FEF37-3EC4-40FE-80EE-08706C6BDCCC}"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19T05:09:48.402">
    <p:pos x="6000" y="0"/>
    <p:text>guys,  is this fine ? if u feel,make changes accordingly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83284acce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52525"/>
                </a:solidFill>
                <a:highlight>
                  <a:srgbClr val="FFFFFF"/>
                </a:highlight>
              </a:rPr>
              <a:t>The dataset we are using for training our model is the  UTKFace dataset. It is a large-scale face dataset consisting of 20,708 face images. All images are 200x200with annotations of age, gender, and ethnicity. The images cover large variation in pose, facial expression, illumination, occlusion, resolution, etc. </a:t>
            </a:r>
            <a:endParaRPr/>
          </a:p>
        </p:txBody>
      </p:sp>
      <p:sp>
        <p:nvSpPr>
          <p:cNvPr id="184" name="Google Shape;184;g883284acce_2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83284acce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83284acce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2000"/>
              <a:buFont typeface="Arial"/>
              <a:buNone/>
            </a:pPr>
            <a:r>
              <a:rPr lang="en" sz="1600">
                <a:solidFill>
                  <a:schemeClr val="dk1"/>
                </a:solidFill>
                <a:latin typeface="Calibri"/>
                <a:ea typeface="Calibri"/>
                <a:cs typeface="Calibri"/>
                <a:sym typeface="Calibri"/>
              </a:rPr>
              <a:t>Cross-labels mean, variance, histograms, PMFs, IQR, Pie charts, scatter plots, box plots, bee swarm plots, violin plots, count plots, etc. were some of the techniques we used.</a:t>
            </a:r>
            <a:endParaRPr sz="7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9439239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9439239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Relation b/w age and average pixel value  (wikipedia dataset)</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9460bf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9460bf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Here, we plotted a graph b/w age and avg pixel value of the image.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Interestingly enough, we find that the avg pixel value of middle age (20-80) seem to be variating over a small range whereas avg mixel values of both higher and lower ages vary much)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9285879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9285879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Utkface dataset. As you can see we also plotted histogram for channelwise pixel values of R,G and B.</a:t>
            </a:r>
            <a:endParaRPr/>
          </a:p>
          <a:p>
            <a:pPr indent="0" lvl="0" marL="0" rtl="0" algn="l">
              <a:spcBef>
                <a:spcPts val="0"/>
              </a:spcBef>
              <a:spcAft>
                <a:spcPts val="0"/>
              </a:spcAft>
              <a:buNone/>
            </a:pPr>
            <a:r>
              <a:rPr lang="en"/>
              <a:t>Interestingly, the data seems to have a syymetric distribution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83284acce_2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83284acce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60"/>
              </a:spcBef>
              <a:spcAft>
                <a:spcPts val="0"/>
              </a:spcAft>
              <a:buClr>
                <a:schemeClr val="dk1"/>
              </a:buClr>
              <a:buSzPts val="1100"/>
              <a:buFont typeface="Arial"/>
              <a:buNone/>
            </a:pPr>
            <a:r>
              <a:rPr lang="en" sz="1600">
                <a:solidFill>
                  <a:schemeClr val="dk1"/>
                </a:solidFill>
                <a:latin typeface="Calibri"/>
                <a:ea typeface="Calibri"/>
                <a:cs typeface="Calibri"/>
                <a:sym typeface="Calibri"/>
              </a:rPr>
              <a:t>Note:  Activation function used throughout is ReLU, same padding, stride of one. Dropout of 0.3 was used as regularization in FC layers. BatchNorm was used after each layer.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9285879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9285879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60"/>
              </a:spcBef>
              <a:spcAft>
                <a:spcPts val="0"/>
              </a:spcAft>
              <a:buClr>
                <a:schemeClr val="dk1"/>
              </a:buClr>
              <a:buSzPts val="1100"/>
              <a:buFont typeface="Arial"/>
              <a:buNone/>
            </a:pPr>
            <a:r>
              <a:rPr lang="en" sz="1600">
                <a:solidFill>
                  <a:schemeClr val="dk1"/>
                </a:solidFill>
                <a:latin typeface="Calibri"/>
                <a:ea typeface="Calibri"/>
                <a:cs typeface="Calibri"/>
                <a:sym typeface="Calibri"/>
              </a:rPr>
              <a:t>Note:  Activation function used throughout is ReLU, same padding, stride of one. Dropout of 0.3 was used as regularization in FC layers and Spatial Dropout of 0.15 was used between after each convolutional layer except 1st two. BatchNorm was used after each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a844c9b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a844c9b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83284acce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883284acce_2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8a7d5a78b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a7d5a78b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9439239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9439239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a7d5a78b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a7d5a78b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a7d5a78b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a7d5a78b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a7d5a78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a7d5a78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a7d5a78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a7d5a78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a7d5a78b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a7d5a78b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a7d5a78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a7d5a78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a7d5a78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a7d5a78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a7d5a78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a7d5a78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8427fa15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8427fa15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9460bfe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9460bfe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9439239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439239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300">
                <a:solidFill>
                  <a:schemeClr val="dk1"/>
                </a:solidFill>
                <a:latin typeface="Calibri"/>
                <a:ea typeface="Calibri"/>
                <a:cs typeface="Calibri"/>
                <a:sym typeface="Calibri"/>
              </a:rPr>
              <a:t>The plan is to first attain a baseline, then in try to optimize the model to achieve better accuracy,  using various techniques such as standardizing data, regularizing model, etc.</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8427fa15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8427fa15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83284acc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83284acc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will </a:t>
            </a:r>
            <a:r>
              <a:rPr lang="en"/>
              <a:t>briefly</a:t>
            </a:r>
            <a:r>
              <a:rPr lang="en"/>
              <a:t> tell you the contents of this presentation. I will start off with introducing the topic and explain the actual meaning of the term. We will then move on to discussing the Project Outlines( slide 4) and our Weekly Goals (Slide 5) and Milestones (Slide 6, 7 and 8) we have achieved. While talking about the Work Plan we would stress a bit on the Technical aspects of the Project by discussing about various models that we are aiming to use. Lastly we would conclude the presentation by talking about the our learning outcomes and importance of this project. </a:t>
            </a:r>
            <a:endParaRPr/>
          </a:p>
          <a:p>
            <a:pPr indent="0" lvl="0" marL="0" rtl="0" algn="l">
              <a:spcBef>
                <a:spcPts val="0"/>
              </a:spcBef>
              <a:spcAft>
                <a:spcPts val="0"/>
              </a:spcAft>
              <a:buNone/>
            </a:pPr>
            <a:r>
              <a:rPr lang="en"/>
              <a:t>So, </a:t>
            </a:r>
            <a:r>
              <a:rPr lang="en"/>
              <a:t>beginning</a:t>
            </a:r>
            <a:r>
              <a:rPr lang="en"/>
              <a:t> with the first first component of our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83284acce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83284acce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83284acce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83284acce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83284acce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83284acce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300">
                <a:solidFill>
                  <a:schemeClr val="dk1"/>
                </a:solidFill>
                <a:latin typeface="Calibri"/>
                <a:ea typeface="Calibri"/>
                <a:cs typeface="Calibri"/>
                <a:sym typeface="Calibri"/>
              </a:rPr>
              <a:t>The plan is to first attain a baseline, then in try to optimize the model to achieve better accuracy,  using various techniques such as standardizing data, regularizing model, etc.</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83284acce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83284acce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83284acce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begun by reviewing literature available on the problem. These were the research papers that we went through………..</a:t>
            </a:r>
            <a:endParaRPr/>
          </a:p>
          <a:p>
            <a:pPr indent="0" lvl="0" marL="0" rtl="0" algn="l">
              <a:spcBef>
                <a:spcPts val="0"/>
              </a:spcBef>
              <a:spcAft>
                <a:spcPts val="0"/>
              </a:spcAft>
              <a:buNone/>
            </a:pPr>
            <a:r>
              <a:rPr lang="en"/>
              <a:t>The research papers talked about varioud Deep Learning stragies and the CNN models.</a:t>
            </a:r>
            <a:endParaRPr/>
          </a:p>
          <a:p>
            <a:pPr indent="0" lvl="0" marL="0" rtl="0" algn="l">
              <a:spcBef>
                <a:spcPts val="0"/>
              </a:spcBef>
              <a:spcAft>
                <a:spcPts val="0"/>
              </a:spcAft>
              <a:buNone/>
            </a:pPr>
            <a:r>
              <a:rPr lang="en"/>
              <a:t>They also stressed on the real life importance of facial demographics in daily life</a:t>
            </a:r>
            <a:endParaRPr/>
          </a:p>
        </p:txBody>
      </p:sp>
      <p:sp>
        <p:nvSpPr>
          <p:cNvPr id="178" name="Google Shape;178;g883284acce_2_1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36725" y="0"/>
            <a:ext cx="8404500" cy="8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Facial  Demographics</a:t>
            </a:r>
            <a:r>
              <a:rPr lang="en" sz="3000"/>
              <a:t> </a:t>
            </a:r>
            <a:endParaRPr sz="3000"/>
          </a:p>
        </p:txBody>
      </p:sp>
      <p:pic>
        <p:nvPicPr>
          <p:cNvPr id="130" name="Google Shape;130;p25"/>
          <p:cNvPicPr preferRelativeResize="0"/>
          <p:nvPr/>
        </p:nvPicPr>
        <p:blipFill>
          <a:blip r:embed="rId3">
            <a:alphaModFix/>
          </a:blip>
          <a:stretch>
            <a:fillRect/>
          </a:stretch>
        </p:blipFill>
        <p:spPr>
          <a:xfrm>
            <a:off x="4909425" y="1673000"/>
            <a:ext cx="3723325" cy="2482250"/>
          </a:xfrm>
          <a:prstGeom prst="rect">
            <a:avLst/>
          </a:prstGeom>
          <a:noFill/>
          <a:ln>
            <a:noFill/>
          </a:ln>
        </p:spPr>
      </p:pic>
      <p:sp>
        <p:nvSpPr>
          <p:cNvPr id="131" name="Google Shape;131;p25"/>
          <p:cNvSpPr txBox="1"/>
          <p:nvPr/>
        </p:nvSpPr>
        <p:spPr>
          <a:xfrm>
            <a:off x="688425" y="2450925"/>
            <a:ext cx="7301100" cy="2580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 sz="2000">
                <a:solidFill>
                  <a:schemeClr val="dk1"/>
                </a:solidFill>
                <a:latin typeface="Calibri"/>
                <a:ea typeface="Calibri"/>
                <a:cs typeface="Calibri"/>
                <a:sym typeface="Calibri"/>
              </a:rPr>
              <a:t>Group Members:</a:t>
            </a:r>
            <a:endParaRPr b="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700">
                <a:solidFill>
                  <a:schemeClr val="dk1"/>
                </a:solidFill>
              </a:rPr>
              <a:t>1. </a:t>
            </a:r>
            <a:r>
              <a:rPr lang="en" sz="1700">
                <a:solidFill>
                  <a:schemeClr val="dk1"/>
                </a:solidFill>
                <a:latin typeface="Calibri"/>
                <a:ea typeface="Calibri"/>
                <a:cs typeface="Calibri"/>
                <a:sym typeface="Calibri"/>
              </a:rPr>
              <a:t>Shreyansh Joshi (2018A7PS0097G)</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 sz="1700">
                <a:solidFill>
                  <a:schemeClr val="dk1"/>
                </a:solidFill>
              </a:rPr>
              <a:t>2</a:t>
            </a:r>
            <a:r>
              <a:rPr lang="en" sz="1700">
                <a:solidFill>
                  <a:schemeClr val="dk1"/>
                </a:solidFill>
                <a:latin typeface="Calibri"/>
                <a:ea typeface="Calibri"/>
                <a:cs typeface="Calibri"/>
                <a:sym typeface="Calibri"/>
              </a:rPr>
              <a:t>. </a:t>
            </a:r>
            <a:r>
              <a:rPr lang="en" sz="1700">
                <a:solidFill>
                  <a:schemeClr val="dk1"/>
                </a:solidFill>
                <a:latin typeface="Calibri"/>
                <a:ea typeface="Calibri"/>
                <a:cs typeface="Calibri"/>
                <a:sym typeface="Calibri"/>
              </a:rPr>
              <a:t>Ashutosh Sharma (2018B3A70928P)</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3. </a:t>
            </a:r>
            <a:r>
              <a:rPr lang="en" sz="1700">
                <a:solidFill>
                  <a:schemeClr val="dk1"/>
                </a:solidFill>
                <a:latin typeface="Calibri"/>
                <a:ea typeface="Calibri"/>
                <a:cs typeface="Calibri"/>
                <a:sym typeface="Calibri"/>
              </a:rPr>
              <a:t>Vikas Sheoran (2018B3A70847H)</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4.</a:t>
            </a:r>
            <a:r>
              <a:rPr lang="en" sz="1700">
                <a:solidFill>
                  <a:schemeClr val="dk1"/>
                </a:solidFill>
                <a:latin typeface="Calibri"/>
                <a:ea typeface="Calibri"/>
                <a:cs typeface="Calibri"/>
                <a:sym typeface="Calibri"/>
              </a:rPr>
              <a:t> Jash Shah (2018A8PS050</a:t>
            </a:r>
            <a:r>
              <a:rPr lang="en" sz="1700">
                <a:solidFill>
                  <a:schemeClr val="dk1"/>
                </a:solidFill>
                <a:latin typeface="Calibri"/>
                <a:ea typeface="Calibri"/>
                <a:cs typeface="Calibri"/>
                <a:sym typeface="Calibri"/>
              </a:rPr>
              <a:t>7</a:t>
            </a:r>
            <a:r>
              <a:rPr lang="en" sz="1700">
                <a:solidFill>
                  <a:schemeClr val="dk1"/>
                </a:solidFill>
                <a:latin typeface="Calibri"/>
                <a:ea typeface="Calibri"/>
                <a:cs typeface="Calibri"/>
                <a:sym typeface="Calibri"/>
              </a:rPr>
              <a:t>P)</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32" name="Google Shape;132;p25"/>
          <p:cNvSpPr txBox="1"/>
          <p:nvPr/>
        </p:nvSpPr>
        <p:spPr>
          <a:xfrm>
            <a:off x="688425" y="1147650"/>
            <a:ext cx="4077300" cy="14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PS Instructor</a:t>
            </a:r>
            <a:r>
              <a:rPr lang="en" sz="1800"/>
              <a:t>:  Prof. Aruna Malapati</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 </a:t>
            </a:r>
            <a:r>
              <a:rPr b="1" lang="en" sz="1800"/>
              <a:t>Mentor</a:t>
            </a:r>
            <a:r>
              <a:rPr lang="en" sz="1800"/>
              <a:t>: Mrs. Tanisha Bhayani</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2585175" y="240725"/>
            <a:ext cx="3659124" cy="2199000"/>
          </a:xfrm>
          <a:prstGeom prst="rect">
            <a:avLst/>
          </a:prstGeom>
          <a:noFill/>
          <a:ln>
            <a:noFill/>
          </a:ln>
        </p:spPr>
      </p:pic>
      <p:sp>
        <p:nvSpPr>
          <p:cNvPr id="187" name="Google Shape;187;p34"/>
          <p:cNvSpPr txBox="1"/>
          <p:nvPr/>
        </p:nvSpPr>
        <p:spPr>
          <a:xfrm>
            <a:off x="439200" y="992475"/>
            <a:ext cx="15276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Dataset used:</a:t>
            </a:r>
            <a:endParaRPr>
              <a:latin typeface="Comic Sans MS"/>
              <a:ea typeface="Comic Sans MS"/>
              <a:cs typeface="Comic Sans MS"/>
              <a:sym typeface="Comic Sans MS"/>
            </a:endParaRPr>
          </a:p>
        </p:txBody>
      </p:sp>
      <p:sp>
        <p:nvSpPr>
          <p:cNvPr id="188" name="Google Shape;188;p34"/>
          <p:cNvSpPr/>
          <p:nvPr/>
        </p:nvSpPr>
        <p:spPr>
          <a:xfrm>
            <a:off x="1886200" y="1026975"/>
            <a:ext cx="565200" cy="4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a:off x="7127775" y="1143875"/>
            <a:ext cx="1527600" cy="483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txBox="1"/>
          <p:nvPr/>
        </p:nvSpPr>
        <p:spPr>
          <a:xfrm>
            <a:off x="7135525" y="1151650"/>
            <a:ext cx="1564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alibri"/>
                <a:ea typeface="Calibri"/>
                <a:cs typeface="Calibri"/>
                <a:sym typeface="Calibri"/>
              </a:rPr>
              <a:t>23,708 Images</a:t>
            </a:r>
            <a:endParaRPr sz="1800">
              <a:solidFill>
                <a:srgbClr val="FFFFFF"/>
              </a:solidFill>
              <a:latin typeface="Calibri"/>
              <a:ea typeface="Calibri"/>
              <a:cs typeface="Calibri"/>
              <a:sym typeface="Calibri"/>
            </a:endParaRPr>
          </a:p>
        </p:txBody>
      </p:sp>
      <p:pic>
        <p:nvPicPr>
          <p:cNvPr id="191" name="Google Shape;191;p34"/>
          <p:cNvPicPr preferRelativeResize="0"/>
          <p:nvPr/>
        </p:nvPicPr>
        <p:blipFill rotWithShape="1">
          <a:blip r:embed="rId4">
            <a:alphaModFix/>
          </a:blip>
          <a:srcRect b="14551" l="49282" r="0" t="0"/>
          <a:stretch/>
        </p:blipFill>
        <p:spPr>
          <a:xfrm>
            <a:off x="2388875" y="2778625"/>
            <a:ext cx="4324374" cy="1827950"/>
          </a:xfrm>
          <a:prstGeom prst="rect">
            <a:avLst/>
          </a:prstGeom>
          <a:noFill/>
          <a:ln>
            <a:noFill/>
          </a:ln>
        </p:spPr>
      </p:pic>
      <p:sp>
        <p:nvSpPr>
          <p:cNvPr id="192" name="Google Shape;192;p34"/>
          <p:cNvSpPr txBox="1"/>
          <p:nvPr/>
        </p:nvSpPr>
        <p:spPr>
          <a:xfrm>
            <a:off x="330250" y="3606588"/>
            <a:ext cx="15276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 Other </a:t>
            </a:r>
            <a:endParaRPr>
              <a:latin typeface="Comic Sans MS"/>
              <a:ea typeface="Comic Sans MS"/>
              <a:cs typeface="Comic Sans MS"/>
              <a:sym typeface="Comic Sans MS"/>
            </a:endParaRPr>
          </a:p>
          <a:p>
            <a:pPr indent="0" lvl="0" marL="0" rtl="0" algn="l">
              <a:spcBef>
                <a:spcPts val="0"/>
              </a:spcBef>
              <a:spcAft>
                <a:spcPts val="0"/>
              </a:spcAft>
              <a:buNone/>
            </a:pPr>
            <a:r>
              <a:rPr lang="en">
                <a:latin typeface="Comic Sans MS"/>
                <a:ea typeface="Comic Sans MS"/>
                <a:cs typeface="Comic Sans MS"/>
                <a:sym typeface="Comic Sans MS"/>
              </a:rPr>
              <a:t>Dataset used:</a:t>
            </a:r>
            <a:endParaRPr>
              <a:latin typeface="Comic Sans MS"/>
              <a:ea typeface="Comic Sans MS"/>
              <a:cs typeface="Comic Sans MS"/>
              <a:sym typeface="Comic Sans MS"/>
            </a:endParaRPr>
          </a:p>
        </p:txBody>
      </p:sp>
      <p:sp>
        <p:nvSpPr>
          <p:cNvPr id="193" name="Google Shape;193;p34"/>
          <p:cNvSpPr/>
          <p:nvPr/>
        </p:nvSpPr>
        <p:spPr>
          <a:xfrm>
            <a:off x="1777250" y="3641088"/>
            <a:ext cx="565200" cy="4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7127775" y="3572100"/>
            <a:ext cx="1527600" cy="483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txBox="1"/>
          <p:nvPr/>
        </p:nvSpPr>
        <p:spPr>
          <a:xfrm>
            <a:off x="7135525" y="3579875"/>
            <a:ext cx="16107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alibri"/>
                <a:ea typeface="Calibri"/>
                <a:cs typeface="Calibri"/>
                <a:sym typeface="Calibri"/>
              </a:rPr>
              <a:t>62,308</a:t>
            </a:r>
            <a:r>
              <a:rPr lang="en" sz="1800">
                <a:solidFill>
                  <a:srgbClr val="FFFFFF"/>
                </a:solidFill>
                <a:latin typeface="Calibri"/>
                <a:ea typeface="Calibri"/>
                <a:cs typeface="Calibri"/>
                <a:sym typeface="Calibri"/>
              </a:rPr>
              <a:t> Images</a:t>
            </a:r>
            <a:endParaRPr sz="18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700">
                <a:latin typeface="Arial"/>
                <a:ea typeface="Arial"/>
                <a:cs typeface="Arial"/>
                <a:sym typeface="Arial"/>
              </a:rPr>
              <a:t>EDA (Exploratory Data Analysis) of Image data</a:t>
            </a:r>
            <a:endParaRPr sz="2700">
              <a:latin typeface="Arial"/>
              <a:ea typeface="Arial"/>
              <a:cs typeface="Arial"/>
              <a:sym typeface="Arial"/>
            </a:endParaRPr>
          </a:p>
        </p:txBody>
      </p:sp>
      <p:pic>
        <p:nvPicPr>
          <p:cNvPr id="201" name="Google Shape;201;p35"/>
          <p:cNvPicPr preferRelativeResize="0"/>
          <p:nvPr/>
        </p:nvPicPr>
        <p:blipFill rotWithShape="1">
          <a:blip r:embed="rId3">
            <a:alphaModFix/>
          </a:blip>
          <a:srcRect b="0" l="52938" r="0" t="0"/>
          <a:stretch/>
        </p:blipFill>
        <p:spPr>
          <a:xfrm>
            <a:off x="5826850" y="2970300"/>
            <a:ext cx="2959399" cy="2038275"/>
          </a:xfrm>
          <a:prstGeom prst="rect">
            <a:avLst/>
          </a:prstGeom>
          <a:noFill/>
          <a:ln>
            <a:noFill/>
          </a:ln>
        </p:spPr>
      </p:pic>
      <p:sp>
        <p:nvSpPr>
          <p:cNvPr id="202" name="Google Shape;202;p35"/>
          <p:cNvSpPr txBox="1"/>
          <p:nvPr>
            <p:ph idx="1" type="body"/>
          </p:nvPr>
        </p:nvSpPr>
        <p:spPr>
          <a:xfrm>
            <a:off x="370900" y="1110400"/>
            <a:ext cx="80223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1700">
              <a:solidFill>
                <a:srgbClr val="202122"/>
              </a:solidFill>
              <a:highlight>
                <a:srgbClr val="FFFFFF"/>
              </a:highlight>
            </a:endParaRPr>
          </a:p>
          <a:p>
            <a:pPr indent="-336550" lvl="0" marL="457200" rtl="0" algn="l">
              <a:lnSpc>
                <a:spcPct val="115000"/>
              </a:lnSpc>
              <a:spcBef>
                <a:spcPts val="360"/>
              </a:spcBef>
              <a:spcAft>
                <a:spcPts val="0"/>
              </a:spcAft>
              <a:buSzPts val="1700"/>
              <a:buChar char="•"/>
            </a:pPr>
            <a:r>
              <a:rPr lang="en" sz="1700"/>
              <a:t>EDA refers to the critical process of </a:t>
            </a:r>
            <a:r>
              <a:rPr lang="en" sz="1700">
                <a:solidFill>
                  <a:srgbClr val="202122"/>
                </a:solidFill>
                <a:highlight>
                  <a:srgbClr val="FFFFFF"/>
                </a:highlight>
              </a:rPr>
              <a:t>analyzing data sets</a:t>
            </a:r>
            <a:r>
              <a:rPr lang="en" sz="1700"/>
              <a:t> so as to discover patterns, spot anomalies, </a:t>
            </a:r>
            <a:r>
              <a:rPr lang="en" sz="1700">
                <a:solidFill>
                  <a:srgbClr val="202122"/>
                </a:solidFill>
                <a:highlight>
                  <a:srgbClr val="FFFFFF"/>
                </a:highlight>
              </a:rPr>
              <a:t>summarize their main characteristics </a:t>
            </a:r>
            <a:r>
              <a:rPr lang="en" sz="1700"/>
              <a:t>with the help of summary statistics and graphical/</a:t>
            </a:r>
            <a:r>
              <a:rPr lang="en" sz="1700">
                <a:solidFill>
                  <a:srgbClr val="202122"/>
                </a:solidFill>
                <a:highlight>
                  <a:srgbClr val="FFFFFF"/>
                </a:highlight>
              </a:rPr>
              <a:t>visual methods</a:t>
            </a:r>
            <a:r>
              <a:rPr lang="en" sz="1700"/>
              <a:t>.</a:t>
            </a:r>
            <a:endParaRPr sz="1700"/>
          </a:p>
          <a:p>
            <a:pPr indent="0" lvl="0" marL="0" rtl="0" algn="l">
              <a:lnSpc>
                <a:spcPct val="115000"/>
              </a:lnSpc>
              <a:spcBef>
                <a:spcPts val="360"/>
              </a:spcBef>
              <a:spcAft>
                <a:spcPts val="0"/>
              </a:spcAft>
              <a:buNone/>
            </a:pPr>
            <a:r>
              <a:t/>
            </a:r>
            <a:endParaRPr sz="1700"/>
          </a:p>
          <a:p>
            <a:pPr indent="-336550" lvl="0" marL="457200" rtl="0" algn="l">
              <a:lnSpc>
                <a:spcPct val="115000"/>
              </a:lnSpc>
              <a:spcBef>
                <a:spcPts val="360"/>
              </a:spcBef>
              <a:spcAft>
                <a:spcPts val="0"/>
              </a:spcAft>
              <a:buSzPts val="1700"/>
              <a:buChar char="•"/>
            </a:pPr>
            <a:r>
              <a:rPr lang="en" sz="1700"/>
              <a:t>Earlier EDA was performed on metadata, now we did </a:t>
            </a:r>
            <a:endParaRPr sz="1700"/>
          </a:p>
          <a:p>
            <a:pPr indent="0" lvl="0" marL="0" rtl="0" algn="l">
              <a:lnSpc>
                <a:spcPct val="115000"/>
              </a:lnSpc>
              <a:spcBef>
                <a:spcPts val="360"/>
              </a:spcBef>
              <a:spcAft>
                <a:spcPts val="0"/>
              </a:spcAft>
              <a:buNone/>
            </a:pPr>
            <a:r>
              <a:rPr lang="en" sz="1700"/>
              <a:t>         EDA on the actual image pixel data, as well.</a:t>
            </a:r>
            <a:endParaRPr sz="1700"/>
          </a:p>
          <a:p>
            <a:pPr indent="0" lvl="0" marL="0" rtl="0" algn="l">
              <a:lnSpc>
                <a:spcPct val="115000"/>
              </a:lnSpc>
              <a:spcBef>
                <a:spcPts val="360"/>
              </a:spcBef>
              <a:spcAft>
                <a:spcPts val="0"/>
              </a:spcAft>
              <a:buNone/>
            </a:pPr>
            <a:r>
              <a:t/>
            </a:r>
            <a:endParaRPr sz="1700"/>
          </a:p>
          <a:p>
            <a:pPr indent="0" lvl="0" marL="457200" rtl="0" algn="l">
              <a:lnSpc>
                <a:spcPct val="100000"/>
              </a:lnSpc>
              <a:spcBef>
                <a:spcPts val="360"/>
              </a:spcBef>
              <a:spcAft>
                <a:spcPts val="0"/>
              </a:spcAft>
              <a:buNone/>
            </a:pPr>
            <a:r>
              <a:t/>
            </a:r>
            <a:endParaRPr sz="600">
              <a:highlight>
                <a:srgbClr val="FFFFFF"/>
              </a:highlight>
            </a:endParaRPr>
          </a:p>
          <a:p>
            <a:pPr indent="0" lvl="0" marL="457200" rtl="0" algn="l">
              <a:lnSpc>
                <a:spcPct val="100000"/>
              </a:lnSpc>
              <a:spcBef>
                <a:spcPts val="400"/>
              </a:spcBef>
              <a:spcAft>
                <a:spcPts val="0"/>
              </a:spcAft>
              <a:buNone/>
            </a:pPr>
            <a:r>
              <a:t/>
            </a:r>
            <a:endParaRPr sz="1700">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6"/>
          <p:cNvPicPr preferRelativeResize="0"/>
          <p:nvPr/>
        </p:nvPicPr>
        <p:blipFill rotWithShape="1">
          <a:blip r:embed="rId3">
            <a:alphaModFix/>
          </a:blip>
          <a:srcRect b="0" l="0" r="0" t="6533"/>
          <a:stretch/>
        </p:blipFill>
        <p:spPr>
          <a:xfrm>
            <a:off x="58375" y="2379650"/>
            <a:ext cx="4917999" cy="2677099"/>
          </a:xfrm>
          <a:prstGeom prst="rect">
            <a:avLst/>
          </a:prstGeom>
          <a:noFill/>
          <a:ln>
            <a:noFill/>
          </a:ln>
        </p:spPr>
      </p:pic>
      <p:sp>
        <p:nvSpPr>
          <p:cNvPr id="208" name="Google Shape;208;p36"/>
          <p:cNvSpPr txBox="1"/>
          <p:nvPr/>
        </p:nvSpPr>
        <p:spPr>
          <a:xfrm>
            <a:off x="280625" y="477875"/>
            <a:ext cx="42807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alibri"/>
                <a:ea typeface="Calibri"/>
                <a:cs typeface="Calibri"/>
                <a:sym typeface="Calibri"/>
              </a:rPr>
              <a:t>Some example of the analysis we did…...</a:t>
            </a:r>
            <a:endParaRPr sz="2100">
              <a:latin typeface="Calibri"/>
              <a:ea typeface="Calibri"/>
              <a:cs typeface="Calibri"/>
              <a:sym typeface="Calibri"/>
            </a:endParaRPr>
          </a:p>
        </p:txBody>
      </p:sp>
      <p:sp>
        <p:nvSpPr>
          <p:cNvPr id="209" name="Google Shape;209;p36"/>
          <p:cNvSpPr txBox="1"/>
          <p:nvPr/>
        </p:nvSpPr>
        <p:spPr>
          <a:xfrm>
            <a:off x="738825" y="2050350"/>
            <a:ext cx="35571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Relation between age and average pixel values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10" name="Google Shape;210;p36"/>
          <p:cNvPicPr preferRelativeResize="0"/>
          <p:nvPr/>
        </p:nvPicPr>
        <p:blipFill>
          <a:blip r:embed="rId4">
            <a:alphaModFix/>
          </a:blip>
          <a:stretch>
            <a:fillRect/>
          </a:stretch>
        </p:blipFill>
        <p:spPr>
          <a:xfrm>
            <a:off x="4835675" y="607050"/>
            <a:ext cx="4225075" cy="2714550"/>
          </a:xfrm>
          <a:prstGeom prst="rect">
            <a:avLst/>
          </a:prstGeom>
          <a:noFill/>
          <a:ln>
            <a:noFill/>
          </a:ln>
        </p:spPr>
      </p:pic>
      <p:sp>
        <p:nvSpPr>
          <p:cNvPr id="211" name="Google Shape;211;p36"/>
          <p:cNvSpPr txBox="1"/>
          <p:nvPr/>
        </p:nvSpPr>
        <p:spPr>
          <a:xfrm>
            <a:off x="7870175" y="799275"/>
            <a:ext cx="1338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Male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Female</a:t>
            </a:r>
            <a:endParaRPr>
              <a:latin typeface="Calibri"/>
              <a:ea typeface="Calibri"/>
              <a:cs typeface="Calibri"/>
              <a:sym typeface="Calibri"/>
            </a:endParaRPr>
          </a:p>
        </p:txBody>
      </p:sp>
      <p:sp>
        <p:nvSpPr>
          <p:cNvPr id="212" name="Google Shape;212;p36"/>
          <p:cNvSpPr/>
          <p:nvPr/>
        </p:nvSpPr>
        <p:spPr>
          <a:xfrm>
            <a:off x="8539425" y="1028588"/>
            <a:ext cx="409000" cy="12375"/>
          </a:xfrm>
          <a:custGeom>
            <a:rect b="b" l="l" r="r" t="t"/>
            <a:pathLst>
              <a:path extrusionOk="0" h="495" w="16360">
                <a:moveTo>
                  <a:pt x="0" y="0"/>
                </a:moveTo>
                <a:cubicBezTo>
                  <a:pt x="5456" y="0"/>
                  <a:pt x="10904" y="495"/>
                  <a:pt x="16360" y="495"/>
                </a:cubicBezTo>
              </a:path>
            </a:pathLst>
          </a:custGeom>
          <a:noFill/>
          <a:ln cap="flat" cmpd="sng" w="9525">
            <a:solidFill>
              <a:schemeClr val="dk2"/>
            </a:solidFill>
            <a:prstDash val="solid"/>
            <a:round/>
            <a:headEnd len="med" w="med" type="none"/>
            <a:tailEnd len="med" w="med" type="none"/>
          </a:ln>
        </p:spPr>
      </p:sp>
      <p:sp>
        <p:nvSpPr>
          <p:cNvPr id="213" name="Google Shape;213;p36"/>
          <p:cNvSpPr/>
          <p:nvPr/>
        </p:nvSpPr>
        <p:spPr>
          <a:xfrm>
            <a:off x="8539425" y="1180813"/>
            <a:ext cx="409000" cy="12375"/>
          </a:xfrm>
          <a:custGeom>
            <a:rect b="b" l="l" r="r" t="t"/>
            <a:pathLst>
              <a:path extrusionOk="0" h="495" w="16360">
                <a:moveTo>
                  <a:pt x="0" y="0"/>
                </a:moveTo>
                <a:cubicBezTo>
                  <a:pt x="5456" y="0"/>
                  <a:pt x="10904" y="495"/>
                  <a:pt x="16360" y="495"/>
                </a:cubicBezTo>
              </a:path>
            </a:pathLst>
          </a:custGeom>
          <a:noFill/>
          <a:ln cap="flat" cmpd="sng" w="9525">
            <a:solidFill>
              <a:srgbClr val="FF0000"/>
            </a:solidFill>
            <a:prstDash val="solid"/>
            <a:round/>
            <a:headEnd len="med" w="med" type="none"/>
            <a:tailEnd len="med" w="med" type="none"/>
          </a:ln>
        </p:spPr>
      </p:sp>
      <p:sp>
        <p:nvSpPr>
          <p:cNvPr id="214" name="Google Shape;214;p36"/>
          <p:cNvSpPr txBox="1"/>
          <p:nvPr/>
        </p:nvSpPr>
        <p:spPr>
          <a:xfrm>
            <a:off x="6717575" y="3148075"/>
            <a:ext cx="1512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Age</a:t>
            </a:r>
            <a:endParaRPr sz="1600">
              <a:latin typeface="Calibri"/>
              <a:ea typeface="Calibri"/>
              <a:cs typeface="Calibri"/>
              <a:sym typeface="Calibri"/>
            </a:endParaRPr>
          </a:p>
        </p:txBody>
      </p:sp>
      <p:sp>
        <p:nvSpPr>
          <p:cNvPr id="215" name="Google Shape;215;p36"/>
          <p:cNvSpPr txBox="1"/>
          <p:nvPr/>
        </p:nvSpPr>
        <p:spPr>
          <a:xfrm>
            <a:off x="5862325" y="169725"/>
            <a:ext cx="28755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Age vs frequency plot</a:t>
            </a:r>
            <a:endParaRPr sz="15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7"/>
          <p:cNvPicPr preferRelativeResize="0"/>
          <p:nvPr/>
        </p:nvPicPr>
        <p:blipFill>
          <a:blip r:embed="rId3">
            <a:alphaModFix/>
          </a:blip>
          <a:stretch>
            <a:fillRect/>
          </a:stretch>
        </p:blipFill>
        <p:spPr>
          <a:xfrm>
            <a:off x="1945825" y="376262"/>
            <a:ext cx="5528225" cy="439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38"/>
          <p:cNvPicPr preferRelativeResize="0"/>
          <p:nvPr/>
        </p:nvPicPr>
        <p:blipFill rotWithShape="1">
          <a:blip r:embed="rId3">
            <a:alphaModFix/>
          </a:blip>
          <a:srcRect b="0" l="0" r="22952" t="0"/>
          <a:stretch/>
        </p:blipFill>
        <p:spPr>
          <a:xfrm>
            <a:off x="132275" y="1279350"/>
            <a:ext cx="4015200" cy="3283650"/>
          </a:xfrm>
          <a:prstGeom prst="rect">
            <a:avLst/>
          </a:prstGeom>
          <a:noFill/>
          <a:ln>
            <a:noFill/>
          </a:ln>
        </p:spPr>
      </p:pic>
      <p:pic>
        <p:nvPicPr>
          <p:cNvPr id="226" name="Google Shape;226;p38"/>
          <p:cNvPicPr preferRelativeResize="0"/>
          <p:nvPr/>
        </p:nvPicPr>
        <p:blipFill>
          <a:blip r:embed="rId4">
            <a:alphaModFix/>
          </a:blip>
          <a:stretch>
            <a:fillRect/>
          </a:stretch>
        </p:blipFill>
        <p:spPr>
          <a:xfrm>
            <a:off x="4857075" y="650675"/>
            <a:ext cx="3579900" cy="246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457200" y="67903"/>
            <a:ext cx="8229600" cy="857400"/>
          </a:xfrm>
          <a:prstGeom prst="rect">
            <a:avLst/>
          </a:prstGeom>
        </p:spPr>
        <p:txBody>
          <a:bodyPr anchorCtr="0" anchor="ctr" bIns="45700" lIns="91425" spcFirstLastPara="1" rIns="91425" wrap="square" tIns="45700">
            <a:noAutofit/>
          </a:bodyPr>
          <a:lstStyle/>
          <a:p>
            <a:pPr indent="0" lvl="0" marL="0" rtl="0" algn="ctr">
              <a:lnSpc>
                <a:spcPct val="120000"/>
              </a:lnSpc>
              <a:spcBef>
                <a:spcPts val="0"/>
              </a:spcBef>
              <a:spcAft>
                <a:spcPts val="0"/>
              </a:spcAft>
              <a:buNone/>
            </a:pPr>
            <a:r>
              <a:rPr lang="en" sz="2600">
                <a:highlight>
                  <a:srgbClr val="FFFFFF"/>
                </a:highlight>
                <a:latin typeface="Arial"/>
                <a:ea typeface="Arial"/>
                <a:cs typeface="Arial"/>
                <a:sym typeface="Arial"/>
              </a:rPr>
              <a:t>Convolutional Neural Network </a:t>
            </a:r>
            <a:r>
              <a:rPr lang="en" sz="2600">
                <a:latin typeface="Arial"/>
                <a:ea typeface="Arial"/>
                <a:cs typeface="Arial"/>
                <a:sym typeface="Arial"/>
              </a:rPr>
              <a:t>(</a:t>
            </a:r>
            <a:r>
              <a:rPr lang="en" sz="2600">
                <a:latin typeface="Arial"/>
                <a:ea typeface="Arial"/>
                <a:cs typeface="Arial"/>
                <a:sym typeface="Arial"/>
              </a:rPr>
              <a:t>CNN)</a:t>
            </a:r>
            <a:endParaRPr sz="2600">
              <a:latin typeface="Arial"/>
              <a:ea typeface="Arial"/>
              <a:cs typeface="Arial"/>
              <a:sym typeface="Arial"/>
            </a:endParaRPr>
          </a:p>
        </p:txBody>
      </p:sp>
      <p:sp>
        <p:nvSpPr>
          <p:cNvPr id="232" name="Google Shape;232;p39"/>
          <p:cNvSpPr txBox="1"/>
          <p:nvPr>
            <p:ph idx="1" type="body"/>
          </p:nvPr>
        </p:nvSpPr>
        <p:spPr>
          <a:xfrm>
            <a:off x="306850" y="925300"/>
            <a:ext cx="8379900" cy="41838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360"/>
              </a:spcBef>
              <a:spcAft>
                <a:spcPts val="0"/>
              </a:spcAft>
              <a:buSzPts val="1600"/>
              <a:buChar char="•"/>
            </a:pPr>
            <a:r>
              <a:rPr lang="en" sz="1600">
                <a:highlight>
                  <a:srgbClr val="FFFFFF"/>
                </a:highlight>
              </a:rPr>
              <a:t>CNN is a very popular and robust way of dealing with images. It is primarily used for extracting features (</a:t>
            </a:r>
            <a:r>
              <a:rPr lang="en" sz="1600">
                <a:highlight>
                  <a:schemeClr val="lt1"/>
                </a:highlight>
              </a:rPr>
              <a:t>higher representations)</a:t>
            </a:r>
            <a:r>
              <a:rPr lang="en" sz="1600">
                <a:highlight>
                  <a:srgbClr val="FFFFFF"/>
                </a:highlight>
              </a:rPr>
              <a:t> from the image, which are then fed into a FC layer for classification tasks.</a:t>
            </a:r>
            <a:endParaRPr sz="1600">
              <a:highlight>
                <a:srgbClr val="FFFFFF"/>
              </a:highlight>
            </a:endParaRPr>
          </a:p>
          <a:p>
            <a:pPr indent="0" lvl="0" marL="457200" rtl="0" algn="l">
              <a:lnSpc>
                <a:spcPct val="115000"/>
              </a:lnSpc>
              <a:spcBef>
                <a:spcPts val="360"/>
              </a:spcBef>
              <a:spcAft>
                <a:spcPts val="0"/>
              </a:spcAft>
              <a:buNone/>
            </a:pPr>
            <a:r>
              <a:t/>
            </a:r>
            <a:endParaRPr sz="1600">
              <a:highlight>
                <a:srgbClr val="FFFFFF"/>
              </a:highlight>
            </a:endParaRPr>
          </a:p>
          <a:p>
            <a:pPr indent="457200" lvl="0" marL="0" rtl="0" algn="l">
              <a:lnSpc>
                <a:spcPct val="150000"/>
              </a:lnSpc>
              <a:spcBef>
                <a:spcPts val="360"/>
              </a:spcBef>
              <a:spcAft>
                <a:spcPts val="0"/>
              </a:spcAft>
              <a:buNone/>
            </a:pPr>
            <a:r>
              <a:rPr b="1" lang="en" sz="1700">
                <a:highlight>
                  <a:srgbClr val="FFFFFF"/>
                </a:highlight>
              </a:rPr>
              <a:t>Design 1 - </a:t>
            </a:r>
            <a:endParaRPr b="1" sz="1700">
              <a:highlight>
                <a:srgbClr val="FFFFFF"/>
              </a:highlight>
            </a:endParaRPr>
          </a:p>
          <a:p>
            <a:pPr indent="-330200" lvl="0" marL="457200" rtl="0" algn="l">
              <a:lnSpc>
                <a:spcPct val="150000"/>
              </a:lnSpc>
              <a:spcBef>
                <a:spcPts val="360"/>
              </a:spcBef>
              <a:spcAft>
                <a:spcPts val="0"/>
              </a:spcAft>
              <a:buSzPts val="1600"/>
              <a:buChar char="-"/>
            </a:pPr>
            <a:r>
              <a:rPr lang="en" sz="1600">
                <a:highlight>
                  <a:srgbClr val="FFFFFF"/>
                </a:highlight>
              </a:rPr>
              <a:t>Input shape - 180 x 180 x 1 (grayscale image)</a:t>
            </a:r>
            <a:endParaRPr sz="1600">
              <a:highlight>
                <a:srgbClr val="FFFFFF"/>
              </a:highlight>
            </a:endParaRPr>
          </a:p>
          <a:p>
            <a:pPr indent="0" lvl="0" marL="914400" rtl="0" algn="l">
              <a:lnSpc>
                <a:spcPct val="150000"/>
              </a:lnSpc>
              <a:spcBef>
                <a:spcPts val="360"/>
              </a:spcBef>
              <a:spcAft>
                <a:spcPts val="0"/>
              </a:spcAft>
              <a:buNone/>
            </a:pPr>
            <a:r>
              <a:t/>
            </a:r>
            <a:endParaRPr sz="1600">
              <a:highlight>
                <a:srgbClr val="FFFFFF"/>
              </a:highlight>
            </a:endParaRPr>
          </a:p>
          <a:p>
            <a:pPr indent="-317500" lvl="0" marL="457200" rtl="0" algn="l">
              <a:lnSpc>
                <a:spcPct val="100000"/>
              </a:lnSpc>
              <a:spcBef>
                <a:spcPts val="360"/>
              </a:spcBef>
              <a:spcAft>
                <a:spcPts val="0"/>
              </a:spcAft>
              <a:buSzPts val="1400"/>
              <a:buChar char="-"/>
            </a:pPr>
            <a:r>
              <a:rPr lang="en" sz="1400">
                <a:solidFill>
                  <a:srgbClr val="000000"/>
                </a:solidFill>
                <a:highlight>
                  <a:srgbClr val="B6D7A8"/>
                </a:highlight>
              </a:rPr>
              <a:t>Conv2D -&gt; Conv2D -&gt; Conv2D -&gt; (Conv2D ) x 3 -&gt; Flatten()-&gt; Dense1 -&gt; (Dense2) x 2 -&gt; De</a:t>
            </a:r>
            <a:r>
              <a:rPr lang="en" sz="1400">
                <a:highlight>
                  <a:srgbClr val="B6D7A8"/>
                </a:highlight>
              </a:rPr>
              <a:t>nse3</a:t>
            </a:r>
            <a:endParaRPr sz="1400">
              <a:highlight>
                <a:srgbClr val="B6D7A8"/>
              </a:highlight>
            </a:endParaRPr>
          </a:p>
          <a:p>
            <a:pPr indent="0" lvl="0" marL="0" rtl="0" algn="l">
              <a:lnSpc>
                <a:spcPct val="100000"/>
              </a:lnSpc>
              <a:spcBef>
                <a:spcPts val="360"/>
              </a:spcBef>
              <a:spcAft>
                <a:spcPts val="0"/>
              </a:spcAft>
              <a:buNone/>
            </a:pPr>
            <a:r>
              <a:rPr lang="en" sz="1000">
                <a:highlight>
                  <a:srgbClr val="FFFFFF"/>
                </a:highlight>
              </a:rPr>
              <a:t>	</a:t>
            </a:r>
            <a:r>
              <a:rPr lang="en" sz="1000">
                <a:highlight>
                  <a:srgbClr val="C9DAF8"/>
                </a:highlight>
              </a:rPr>
              <a:t>32, 5x5		64, 5x5	        128, 3x3	       256, 3x3  			   128 neurons	     64 neurons	      1 neuron</a:t>
            </a:r>
            <a:r>
              <a:rPr lang="en" sz="1100">
                <a:highlight>
                  <a:srgbClr val="3C78D8"/>
                </a:highlight>
              </a:rPr>
              <a:t>	</a:t>
            </a:r>
            <a:r>
              <a:rPr lang="en" sz="1100">
                <a:highlight>
                  <a:srgbClr val="EA9999"/>
                </a:highlight>
              </a:rPr>
              <a:t> </a:t>
            </a:r>
            <a:endParaRPr sz="1100">
              <a:highlight>
                <a:srgbClr val="EA9999"/>
              </a:highlight>
            </a:endParaRPr>
          </a:p>
          <a:p>
            <a:pPr indent="0" lvl="0" marL="0" rtl="0" algn="l">
              <a:lnSpc>
                <a:spcPct val="100000"/>
              </a:lnSpc>
              <a:spcBef>
                <a:spcPts val="360"/>
              </a:spcBef>
              <a:spcAft>
                <a:spcPts val="0"/>
              </a:spcAft>
              <a:buNone/>
            </a:pPr>
            <a:r>
              <a:t/>
            </a:r>
            <a:endParaRPr sz="1100"/>
          </a:p>
          <a:p>
            <a:pPr indent="0" lvl="0" marL="0" rtl="0" algn="l">
              <a:lnSpc>
                <a:spcPct val="115000"/>
              </a:lnSpc>
              <a:spcBef>
                <a:spcPts val="360"/>
              </a:spcBef>
              <a:spcAft>
                <a:spcPts val="0"/>
              </a:spcAft>
              <a:buNone/>
            </a:pPr>
            <a:r>
              <a:t/>
            </a:r>
            <a:endParaRPr sz="1600"/>
          </a:p>
          <a:p>
            <a:pPr indent="457200" lvl="0" marL="0" rtl="0" algn="l">
              <a:lnSpc>
                <a:spcPct val="115000"/>
              </a:lnSpc>
              <a:spcBef>
                <a:spcPts val="360"/>
              </a:spcBef>
              <a:spcAft>
                <a:spcPts val="0"/>
              </a:spcAft>
              <a:buNone/>
            </a:pPr>
            <a:r>
              <a:rPr b="1" lang="en" sz="1600"/>
              <a:t>Results - </a:t>
            </a:r>
            <a:endParaRPr b="1" sz="1600"/>
          </a:p>
          <a:p>
            <a:pPr indent="0" lvl="0" marL="457200" rtl="0" algn="l">
              <a:lnSpc>
                <a:spcPct val="100000"/>
              </a:lnSpc>
              <a:spcBef>
                <a:spcPts val="360"/>
              </a:spcBef>
              <a:spcAft>
                <a:spcPts val="0"/>
              </a:spcAft>
              <a:buNone/>
            </a:pPr>
            <a:r>
              <a:rPr lang="en" sz="1600"/>
              <a:t>Validation mae - 5.94,  validation mse - 60.72 , train mae -2.66  , train mse 13.7</a:t>
            </a:r>
            <a:endParaRPr sz="1700"/>
          </a:p>
          <a:p>
            <a:pPr indent="0" lvl="0" marL="0" rtl="0" algn="l">
              <a:lnSpc>
                <a:spcPct val="100000"/>
              </a:lnSpc>
              <a:spcBef>
                <a:spcPts val="360"/>
              </a:spcBef>
              <a:spcAft>
                <a:spcPts val="0"/>
              </a:spcAft>
              <a:buNone/>
            </a:pPr>
            <a:r>
              <a:rPr lang="en" sz="1650"/>
              <a:t>	</a:t>
            </a:r>
            <a:endParaRPr sz="1650"/>
          </a:p>
          <a:p>
            <a:pPr indent="0" lvl="0" marL="0" rtl="0" algn="l">
              <a:spcBef>
                <a:spcPts val="360"/>
              </a:spcBef>
              <a:spcAft>
                <a:spcPts val="0"/>
              </a:spcAft>
              <a:buClr>
                <a:schemeClr val="dk1"/>
              </a:buClr>
              <a:buSzPts val="1100"/>
              <a:buFont typeface="Arial"/>
              <a:buNone/>
            </a:pPr>
            <a:r>
              <a:t/>
            </a:r>
            <a:endParaRPr sz="1600">
              <a:highlight>
                <a:srgbClr val="FFFFFF"/>
              </a:highlight>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0"/>
          <p:cNvSpPr txBox="1"/>
          <p:nvPr>
            <p:ph idx="1" type="body"/>
          </p:nvPr>
        </p:nvSpPr>
        <p:spPr>
          <a:xfrm>
            <a:off x="462175" y="379725"/>
            <a:ext cx="8224500" cy="4215000"/>
          </a:xfrm>
          <a:prstGeom prst="rect">
            <a:avLst/>
          </a:prstGeom>
        </p:spPr>
        <p:txBody>
          <a:bodyPr anchorCtr="0" anchor="t" bIns="45700" lIns="91425" spcFirstLastPara="1" rIns="91425" wrap="square" tIns="45700">
            <a:noAutofit/>
          </a:bodyPr>
          <a:lstStyle/>
          <a:p>
            <a:pPr indent="0" lvl="0" marL="457200" rtl="0" algn="l">
              <a:lnSpc>
                <a:spcPct val="115000"/>
              </a:lnSpc>
              <a:spcBef>
                <a:spcPts val="360"/>
              </a:spcBef>
              <a:spcAft>
                <a:spcPts val="0"/>
              </a:spcAft>
              <a:buNone/>
            </a:pPr>
            <a:r>
              <a:rPr b="1" lang="en" sz="1700">
                <a:highlight>
                  <a:srgbClr val="FFFFFF"/>
                </a:highlight>
              </a:rPr>
              <a:t>Design 2</a:t>
            </a:r>
            <a:endParaRPr b="1" sz="1700">
              <a:highlight>
                <a:srgbClr val="FFFFFF"/>
              </a:highlight>
            </a:endParaRPr>
          </a:p>
          <a:p>
            <a:pPr indent="0" lvl="0" marL="457200" rtl="0" algn="l">
              <a:lnSpc>
                <a:spcPct val="115000"/>
              </a:lnSpc>
              <a:spcBef>
                <a:spcPts val="360"/>
              </a:spcBef>
              <a:spcAft>
                <a:spcPts val="0"/>
              </a:spcAft>
              <a:buNone/>
            </a:pPr>
            <a:r>
              <a:t/>
            </a:r>
            <a:endParaRPr b="1" sz="1600">
              <a:highlight>
                <a:srgbClr val="FFFFFF"/>
              </a:highlight>
            </a:endParaRPr>
          </a:p>
          <a:p>
            <a:pPr indent="-336550" lvl="0" marL="457200" rtl="0" algn="l">
              <a:lnSpc>
                <a:spcPct val="115000"/>
              </a:lnSpc>
              <a:spcBef>
                <a:spcPts val="360"/>
              </a:spcBef>
              <a:spcAft>
                <a:spcPts val="0"/>
              </a:spcAft>
              <a:buSzPts val="1700"/>
              <a:buChar char="-"/>
            </a:pPr>
            <a:r>
              <a:rPr lang="en" sz="1600">
                <a:highlight>
                  <a:srgbClr val="FFFFFF"/>
                </a:highlight>
              </a:rPr>
              <a:t> Input shape - 180 x 180 x 3</a:t>
            </a:r>
            <a:endParaRPr sz="1600">
              <a:highlight>
                <a:srgbClr val="FFFFFF"/>
              </a:highlight>
            </a:endParaRPr>
          </a:p>
          <a:p>
            <a:pPr indent="0" lvl="0" marL="914400" rtl="0" algn="l">
              <a:lnSpc>
                <a:spcPct val="115000"/>
              </a:lnSpc>
              <a:spcBef>
                <a:spcPts val="360"/>
              </a:spcBef>
              <a:spcAft>
                <a:spcPts val="0"/>
              </a:spcAft>
              <a:buNone/>
            </a:pPr>
            <a:r>
              <a:t/>
            </a:r>
            <a:endParaRPr sz="1600">
              <a:highlight>
                <a:srgbClr val="FFFFFF"/>
              </a:highlight>
            </a:endParaRPr>
          </a:p>
          <a:p>
            <a:pPr indent="-323850" lvl="0" marL="457200" rtl="0" algn="l">
              <a:lnSpc>
                <a:spcPct val="100000"/>
              </a:lnSpc>
              <a:spcBef>
                <a:spcPts val="360"/>
              </a:spcBef>
              <a:spcAft>
                <a:spcPts val="0"/>
              </a:spcAft>
              <a:buSzPts val="1500"/>
              <a:buChar char="-"/>
            </a:pPr>
            <a:r>
              <a:rPr lang="en" sz="1400">
                <a:highlight>
                  <a:srgbClr val="B6D7A8"/>
                </a:highlight>
              </a:rPr>
              <a:t>S.Conv2D -&gt; (</a:t>
            </a:r>
            <a:r>
              <a:rPr lang="en" sz="1400">
                <a:highlight>
                  <a:srgbClr val="B6D7A8"/>
                </a:highlight>
              </a:rPr>
              <a:t>S.Conv2D) x 2 -&gt; (S.Conv2D) x 2 -&gt; Flatten() -&gt; Dense1 -&gt; (Dense2) x 2 -&gt; Dense 3</a:t>
            </a:r>
            <a:endParaRPr sz="1400">
              <a:highlight>
                <a:srgbClr val="B6D7A8"/>
              </a:highlight>
            </a:endParaRPr>
          </a:p>
          <a:p>
            <a:pPr indent="0" lvl="0" marL="0" rtl="0" algn="l">
              <a:lnSpc>
                <a:spcPct val="115000"/>
              </a:lnSpc>
              <a:spcBef>
                <a:spcPts val="360"/>
              </a:spcBef>
              <a:spcAft>
                <a:spcPts val="0"/>
              </a:spcAft>
              <a:buNone/>
            </a:pPr>
            <a:r>
              <a:rPr lang="en" sz="1400">
                <a:highlight>
                  <a:schemeClr val="lt1"/>
                </a:highlight>
              </a:rPr>
              <a:t>	</a:t>
            </a:r>
            <a:r>
              <a:rPr lang="en" sz="1000">
                <a:highlight>
                  <a:srgbClr val="C9DAF8"/>
                </a:highlight>
              </a:rPr>
              <a:t>64,   3x3		  128,    3x3		256,   3x3		 	    128 neurons	     64 neurons	        1 neuron</a:t>
            </a:r>
            <a:endParaRPr sz="1000">
              <a:highlight>
                <a:srgbClr val="C9DAF8"/>
              </a:highlight>
            </a:endParaRPr>
          </a:p>
          <a:p>
            <a:pPr indent="0" lvl="0" marL="0" rtl="0" algn="l">
              <a:lnSpc>
                <a:spcPct val="115000"/>
              </a:lnSpc>
              <a:spcBef>
                <a:spcPts val="360"/>
              </a:spcBef>
              <a:spcAft>
                <a:spcPts val="0"/>
              </a:spcAft>
              <a:buNone/>
            </a:pPr>
            <a:r>
              <a:t/>
            </a:r>
            <a:endParaRPr sz="1000">
              <a:highlight>
                <a:srgbClr val="C9DAF8"/>
              </a:highlight>
            </a:endParaRPr>
          </a:p>
          <a:p>
            <a:pPr indent="0" lvl="0" marL="0" rtl="0" algn="l">
              <a:lnSpc>
                <a:spcPct val="115000"/>
              </a:lnSpc>
              <a:spcBef>
                <a:spcPts val="360"/>
              </a:spcBef>
              <a:spcAft>
                <a:spcPts val="0"/>
              </a:spcAft>
              <a:buNone/>
            </a:pPr>
            <a:r>
              <a:t/>
            </a:r>
            <a:endParaRPr sz="1600"/>
          </a:p>
          <a:p>
            <a:pPr indent="0" lvl="0" marL="0" rtl="0" algn="l">
              <a:lnSpc>
                <a:spcPct val="115000"/>
              </a:lnSpc>
              <a:spcBef>
                <a:spcPts val="360"/>
              </a:spcBef>
              <a:spcAft>
                <a:spcPts val="0"/>
              </a:spcAft>
              <a:buNone/>
            </a:pPr>
            <a:r>
              <a:t/>
            </a:r>
            <a:endParaRPr sz="1600"/>
          </a:p>
          <a:p>
            <a:pPr indent="457200" lvl="0" marL="0" rtl="0" algn="l">
              <a:lnSpc>
                <a:spcPct val="115000"/>
              </a:lnSpc>
              <a:spcBef>
                <a:spcPts val="360"/>
              </a:spcBef>
              <a:spcAft>
                <a:spcPts val="0"/>
              </a:spcAft>
              <a:buNone/>
            </a:pPr>
            <a:r>
              <a:rPr b="1" lang="en" sz="1600"/>
              <a:t>Results - </a:t>
            </a:r>
            <a:endParaRPr b="1" sz="1600"/>
          </a:p>
          <a:p>
            <a:pPr indent="457200" lvl="0" marL="0" rtl="0" algn="l">
              <a:lnSpc>
                <a:spcPct val="115000"/>
              </a:lnSpc>
              <a:spcBef>
                <a:spcPts val="360"/>
              </a:spcBef>
              <a:spcAft>
                <a:spcPts val="0"/>
              </a:spcAft>
              <a:buClr>
                <a:schemeClr val="dk1"/>
              </a:buClr>
              <a:buSzPts val="1100"/>
              <a:buFont typeface="Arial"/>
              <a:buNone/>
            </a:pPr>
            <a:r>
              <a:rPr lang="en" sz="1600"/>
              <a:t>Validation mae - 5.46 , validation mse - 51.22, train mae - 5.20 , train mse - 46.25</a:t>
            </a:r>
            <a:endParaRPr b="1"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1"/>
          <p:cNvPicPr preferRelativeResize="0"/>
          <p:nvPr/>
        </p:nvPicPr>
        <p:blipFill>
          <a:blip r:embed="rId3">
            <a:alphaModFix/>
          </a:blip>
          <a:stretch>
            <a:fillRect/>
          </a:stretch>
        </p:blipFill>
        <p:spPr>
          <a:xfrm>
            <a:off x="0" y="60400"/>
            <a:ext cx="9144000" cy="4864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442385" y="124205"/>
            <a:ext cx="7355100" cy="47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2700">
                <a:latin typeface="Arial"/>
                <a:ea typeface="Arial"/>
                <a:cs typeface="Arial"/>
                <a:sym typeface="Arial"/>
              </a:rPr>
              <a:t>Transfer Learning</a:t>
            </a:r>
            <a:endParaRPr sz="2700">
              <a:latin typeface="Arial"/>
              <a:ea typeface="Arial"/>
              <a:cs typeface="Arial"/>
              <a:sym typeface="Arial"/>
            </a:endParaRPr>
          </a:p>
        </p:txBody>
      </p:sp>
      <p:grpSp>
        <p:nvGrpSpPr>
          <p:cNvPr id="248" name="Google Shape;248;p42"/>
          <p:cNvGrpSpPr/>
          <p:nvPr/>
        </p:nvGrpSpPr>
        <p:grpSpPr>
          <a:xfrm>
            <a:off x="673232" y="1005668"/>
            <a:ext cx="4197277" cy="702000"/>
            <a:chOff x="997776" y="123"/>
            <a:chExt cx="4197277" cy="936000"/>
          </a:xfrm>
        </p:grpSpPr>
        <p:sp>
          <p:nvSpPr>
            <p:cNvPr id="249" name="Google Shape;249;p42"/>
            <p:cNvSpPr/>
            <p:nvPr/>
          </p:nvSpPr>
          <p:spPr>
            <a:xfrm>
              <a:off x="997776" y="123"/>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2"/>
            <p:cNvSpPr txBox="1"/>
            <p:nvPr/>
          </p:nvSpPr>
          <p:spPr>
            <a:xfrm>
              <a:off x="1134829" y="137176"/>
              <a:ext cx="661800" cy="6618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VGG16</a:t>
              </a:r>
              <a:endParaRPr sz="1400">
                <a:solidFill>
                  <a:schemeClr val="lt1"/>
                </a:solidFill>
                <a:latin typeface="Calibri"/>
                <a:ea typeface="Calibri"/>
                <a:cs typeface="Calibri"/>
                <a:sym typeface="Calibri"/>
              </a:endParaRPr>
            </a:p>
          </p:txBody>
        </p:sp>
        <p:sp>
          <p:nvSpPr>
            <p:cNvPr id="251" name="Google Shape;251;p42"/>
            <p:cNvSpPr/>
            <p:nvPr/>
          </p:nvSpPr>
          <p:spPr>
            <a:xfrm>
              <a:off x="2009625" y="196653"/>
              <a:ext cx="542700" cy="542700"/>
            </a:xfrm>
            <a:prstGeom prst="mathPlus">
              <a:avLst>
                <a:gd fmla="val 23520" name="adj1"/>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2"/>
            <p:cNvSpPr txBox="1"/>
            <p:nvPr/>
          </p:nvSpPr>
          <p:spPr>
            <a:xfrm>
              <a:off x="2081573" y="404219"/>
              <a:ext cx="399000" cy="12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900">
                <a:solidFill>
                  <a:schemeClr val="lt1"/>
                </a:solidFill>
                <a:latin typeface="Calibri"/>
                <a:ea typeface="Calibri"/>
                <a:cs typeface="Calibri"/>
                <a:sym typeface="Calibri"/>
              </a:endParaRPr>
            </a:p>
          </p:txBody>
        </p:sp>
        <p:sp>
          <p:nvSpPr>
            <p:cNvPr id="253" name="Google Shape;253;p42"/>
            <p:cNvSpPr/>
            <p:nvPr/>
          </p:nvSpPr>
          <p:spPr>
            <a:xfrm>
              <a:off x="2628415" y="123"/>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txBox="1"/>
            <p:nvPr/>
          </p:nvSpPr>
          <p:spPr>
            <a:xfrm>
              <a:off x="2765468" y="137176"/>
              <a:ext cx="661800" cy="6618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Custom Model 1</a:t>
              </a:r>
              <a:endParaRPr sz="1400">
                <a:solidFill>
                  <a:schemeClr val="lt1"/>
                </a:solidFill>
                <a:latin typeface="Calibri"/>
                <a:ea typeface="Calibri"/>
                <a:cs typeface="Calibri"/>
                <a:sym typeface="Calibri"/>
              </a:endParaRPr>
            </a:p>
          </p:txBody>
        </p:sp>
        <p:sp>
          <p:nvSpPr>
            <p:cNvPr id="255" name="Google Shape;255;p42"/>
            <p:cNvSpPr/>
            <p:nvPr/>
          </p:nvSpPr>
          <p:spPr>
            <a:xfrm>
              <a:off x="3640264" y="196653"/>
              <a:ext cx="542700" cy="542700"/>
            </a:xfrm>
            <a:prstGeom prst="mathEqual">
              <a:avLst>
                <a:gd fmla="val 23520" name="adj1"/>
                <a:gd fmla="val 1176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txBox="1"/>
            <p:nvPr/>
          </p:nvSpPr>
          <p:spPr>
            <a:xfrm>
              <a:off x="3712212" y="308469"/>
              <a:ext cx="399000" cy="319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42"/>
            <p:cNvSpPr/>
            <p:nvPr/>
          </p:nvSpPr>
          <p:spPr>
            <a:xfrm>
              <a:off x="4259053" y="123"/>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txBox="1"/>
            <p:nvPr/>
          </p:nvSpPr>
          <p:spPr>
            <a:xfrm>
              <a:off x="4396106" y="137176"/>
              <a:ext cx="661800" cy="66180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93%</a:t>
              </a:r>
              <a:endParaRPr sz="1400">
                <a:solidFill>
                  <a:schemeClr val="lt1"/>
                </a:solidFill>
                <a:latin typeface="Calibri"/>
                <a:ea typeface="Calibri"/>
                <a:cs typeface="Calibri"/>
                <a:sym typeface="Calibri"/>
              </a:endParaRPr>
            </a:p>
          </p:txBody>
        </p:sp>
      </p:grpSp>
      <p:grpSp>
        <p:nvGrpSpPr>
          <p:cNvPr id="259" name="Google Shape;259;p42"/>
          <p:cNvGrpSpPr/>
          <p:nvPr/>
        </p:nvGrpSpPr>
        <p:grpSpPr>
          <a:xfrm>
            <a:off x="657134" y="1815725"/>
            <a:ext cx="4197581" cy="702000"/>
            <a:chOff x="720083" y="79"/>
            <a:chExt cx="4197581" cy="936000"/>
          </a:xfrm>
        </p:grpSpPr>
        <p:sp>
          <p:nvSpPr>
            <p:cNvPr id="260" name="Google Shape;260;p42"/>
            <p:cNvSpPr/>
            <p:nvPr/>
          </p:nvSpPr>
          <p:spPr>
            <a:xfrm>
              <a:off x="720083" y="79"/>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nvSpPr>
          <p:spPr>
            <a:xfrm>
              <a:off x="857149" y="137145"/>
              <a:ext cx="661800" cy="6618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ResNet50</a:t>
              </a:r>
              <a:endParaRPr sz="1200">
                <a:solidFill>
                  <a:schemeClr val="lt1"/>
                </a:solidFill>
                <a:latin typeface="Calibri"/>
                <a:ea typeface="Calibri"/>
                <a:cs typeface="Calibri"/>
                <a:sym typeface="Calibri"/>
              </a:endParaRPr>
            </a:p>
          </p:txBody>
        </p:sp>
        <p:sp>
          <p:nvSpPr>
            <p:cNvPr id="262" name="Google Shape;262;p42"/>
            <p:cNvSpPr/>
            <p:nvPr/>
          </p:nvSpPr>
          <p:spPr>
            <a:xfrm>
              <a:off x="1732026" y="196627"/>
              <a:ext cx="542700" cy="542700"/>
            </a:xfrm>
            <a:prstGeom prst="mathPlus">
              <a:avLst>
                <a:gd fmla="val 23520" name="adj1"/>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2"/>
            <p:cNvSpPr txBox="1"/>
            <p:nvPr/>
          </p:nvSpPr>
          <p:spPr>
            <a:xfrm>
              <a:off x="1803981" y="404212"/>
              <a:ext cx="399000" cy="1278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900">
                <a:solidFill>
                  <a:schemeClr val="lt1"/>
                </a:solidFill>
                <a:latin typeface="Calibri"/>
                <a:ea typeface="Calibri"/>
                <a:cs typeface="Calibri"/>
                <a:sym typeface="Calibri"/>
              </a:endParaRPr>
            </a:p>
          </p:txBody>
        </p:sp>
        <p:sp>
          <p:nvSpPr>
            <p:cNvPr id="264" name="Google Shape;264;p42"/>
            <p:cNvSpPr/>
            <p:nvPr/>
          </p:nvSpPr>
          <p:spPr>
            <a:xfrm>
              <a:off x="2357662" y="79"/>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2"/>
            <p:cNvSpPr txBox="1"/>
            <p:nvPr/>
          </p:nvSpPr>
          <p:spPr>
            <a:xfrm>
              <a:off x="2494728" y="137145"/>
              <a:ext cx="661800" cy="6618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Custom</a:t>
              </a:r>
              <a:endParaRPr/>
            </a:p>
            <a:p>
              <a:pPr indent="0" lvl="0" marL="0" marR="0" rtl="0" algn="ctr">
                <a:lnSpc>
                  <a:spcPct val="90000"/>
                </a:lnSpc>
                <a:spcBef>
                  <a:spcPts val="420"/>
                </a:spcBef>
                <a:spcAft>
                  <a:spcPts val="0"/>
                </a:spcAft>
                <a:buNone/>
              </a:pPr>
              <a:r>
                <a:rPr lang="en" sz="1200">
                  <a:solidFill>
                    <a:schemeClr val="lt1"/>
                  </a:solidFill>
                  <a:latin typeface="Calibri"/>
                  <a:ea typeface="Calibri"/>
                  <a:cs typeface="Calibri"/>
                  <a:sym typeface="Calibri"/>
                </a:rPr>
                <a:t>Model 2</a:t>
              </a:r>
              <a:endParaRPr sz="1200">
                <a:solidFill>
                  <a:schemeClr val="lt1"/>
                </a:solidFill>
                <a:latin typeface="Calibri"/>
                <a:ea typeface="Calibri"/>
                <a:cs typeface="Calibri"/>
                <a:sym typeface="Calibri"/>
              </a:endParaRPr>
            </a:p>
          </p:txBody>
        </p:sp>
        <p:sp>
          <p:nvSpPr>
            <p:cNvPr id="266" name="Google Shape;266;p42"/>
            <p:cNvSpPr/>
            <p:nvPr/>
          </p:nvSpPr>
          <p:spPr>
            <a:xfrm>
              <a:off x="3362817" y="196627"/>
              <a:ext cx="542700" cy="542700"/>
            </a:xfrm>
            <a:prstGeom prst="mathEqual">
              <a:avLst>
                <a:gd fmla="val 23520" name="adj1"/>
                <a:gd fmla="val 1176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2"/>
            <p:cNvSpPr txBox="1"/>
            <p:nvPr/>
          </p:nvSpPr>
          <p:spPr>
            <a:xfrm>
              <a:off x="3434772" y="308454"/>
              <a:ext cx="399000" cy="319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900">
                <a:solidFill>
                  <a:schemeClr val="lt1"/>
                </a:solidFill>
                <a:latin typeface="Calibri"/>
                <a:ea typeface="Calibri"/>
                <a:cs typeface="Calibri"/>
                <a:sym typeface="Calibri"/>
              </a:endParaRPr>
            </a:p>
          </p:txBody>
        </p:sp>
        <p:sp>
          <p:nvSpPr>
            <p:cNvPr id="268" name="Google Shape;268;p42"/>
            <p:cNvSpPr/>
            <p:nvPr/>
          </p:nvSpPr>
          <p:spPr>
            <a:xfrm>
              <a:off x="3981664" y="79"/>
              <a:ext cx="936000" cy="93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txBox="1"/>
            <p:nvPr/>
          </p:nvSpPr>
          <p:spPr>
            <a:xfrm>
              <a:off x="4118730" y="137145"/>
              <a:ext cx="661800" cy="6618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95%</a:t>
              </a:r>
              <a:endParaRPr sz="1200">
                <a:solidFill>
                  <a:schemeClr val="lt1"/>
                </a:solidFill>
                <a:latin typeface="Calibri"/>
                <a:ea typeface="Calibri"/>
                <a:cs typeface="Calibri"/>
                <a:sym typeface="Calibri"/>
              </a:endParaRPr>
            </a:p>
          </p:txBody>
        </p:sp>
      </p:grpSp>
      <p:grpSp>
        <p:nvGrpSpPr>
          <p:cNvPr id="270" name="Google Shape;270;p42"/>
          <p:cNvGrpSpPr/>
          <p:nvPr/>
        </p:nvGrpSpPr>
        <p:grpSpPr>
          <a:xfrm>
            <a:off x="684522" y="2788334"/>
            <a:ext cx="5819892" cy="700875"/>
            <a:chOff x="654395" y="747"/>
            <a:chExt cx="5819892" cy="934500"/>
          </a:xfrm>
        </p:grpSpPr>
        <p:sp>
          <p:nvSpPr>
            <p:cNvPr id="271" name="Google Shape;271;p42"/>
            <p:cNvSpPr/>
            <p:nvPr/>
          </p:nvSpPr>
          <p:spPr>
            <a:xfrm>
              <a:off x="654395" y="747"/>
              <a:ext cx="934500" cy="9345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txBox="1"/>
            <p:nvPr/>
          </p:nvSpPr>
          <p:spPr>
            <a:xfrm>
              <a:off x="791265" y="137617"/>
              <a:ext cx="660900" cy="6609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VGG16</a:t>
              </a:r>
              <a:endParaRPr sz="1200">
                <a:solidFill>
                  <a:schemeClr val="lt1"/>
                </a:solidFill>
                <a:latin typeface="Calibri"/>
                <a:ea typeface="Calibri"/>
                <a:cs typeface="Calibri"/>
                <a:sym typeface="Calibri"/>
              </a:endParaRPr>
            </a:p>
          </p:txBody>
        </p:sp>
        <p:sp>
          <p:nvSpPr>
            <p:cNvPr id="273" name="Google Shape;273;p42"/>
            <p:cNvSpPr/>
            <p:nvPr/>
          </p:nvSpPr>
          <p:spPr>
            <a:xfrm>
              <a:off x="1664895" y="197015"/>
              <a:ext cx="542100" cy="542100"/>
            </a:xfrm>
            <a:prstGeom prst="mathPlus">
              <a:avLst>
                <a:gd fmla="val 23520" name="adj1"/>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txBox="1"/>
            <p:nvPr/>
          </p:nvSpPr>
          <p:spPr>
            <a:xfrm>
              <a:off x="1736747" y="404304"/>
              <a:ext cx="398400" cy="127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900">
                <a:solidFill>
                  <a:schemeClr val="lt1"/>
                </a:solidFill>
                <a:latin typeface="Calibri"/>
                <a:ea typeface="Calibri"/>
                <a:cs typeface="Calibri"/>
                <a:sym typeface="Calibri"/>
              </a:endParaRPr>
            </a:p>
          </p:txBody>
        </p:sp>
        <p:sp>
          <p:nvSpPr>
            <p:cNvPr id="275" name="Google Shape;275;p42"/>
            <p:cNvSpPr/>
            <p:nvPr/>
          </p:nvSpPr>
          <p:spPr>
            <a:xfrm>
              <a:off x="2282859" y="747"/>
              <a:ext cx="934500" cy="9345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txBox="1"/>
            <p:nvPr/>
          </p:nvSpPr>
          <p:spPr>
            <a:xfrm>
              <a:off x="2419729" y="137617"/>
              <a:ext cx="660900" cy="6609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ResNet50</a:t>
              </a:r>
              <a:endParaRPr sz="1200">
                <a:solidFill>
                  <a:schemeClr val="lt1"/>
                </a:solidFill>
                <a:latin typeface="Calibri"/>
                <a:ea typeface="Calibri"/>
                <a:cs typeface="Calibri"/>
                <a:sym typeface="Calibri"/>
              </a:endParaRPr>
            </a:p>
          </p:txBody>
        </p:sp>
        <p:sp>
          <p:nvSpPr>
            <p:cNvPr id="277" name="Google Shape;277;p42"/>
            <p:cNvSpPr/>
            <p:nvPr/>
          </p:nvSpPr>
          <p:spPr>
            <a:xfrm>
              <a:off x="3293359" y="197015"/>
              <a:ext cx="542100" cy="542100"/>
            </a:xfrm>
            <a:prstGeom prst="mathPlus">
              <a:avLst>
                <a:gd fmla="val 23520" name="adj1"/>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2"/>
            <p:cNvSpPr txBox="1"/>
            <p:nvPr/>
          </p:nvSpPr>
          <p:spPr>
            <a:xfrm>
              <a:off x="3365211" y="404304"/>
              <a:ext cx="398400" cy="127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900">
                <a:solidFill>
                  <a:schemeClr val="lt1"/>
                </a:solidFill>
                <a:latin typeface="Calibri"/>
                <a:ea typeface="Calibri"/>
                <a:cs typeface="Calibri"/>
                <a:sym typeface="Calibri"/>
              </a:endParaRPr>
            </a:p>
          </p:txBody>
        </p:sp>
        <p:sp>
          <p:nvSpPr>
            <p:cNvPr id="279" name="Google Shape;279;p42"/>
            <p:cNvSpPr/>
            <p:nvPr/>
          </p:nvSpPr>
          <p:spPr>
            <a:xfrm>
              <a:off x="3911323" y="747"/>
              <a:ext cx="934500" cy="9345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txBox="1"/>
            <p:nvPr/>
          </p:nvSpPr>
          <p:spPr>
            <a:xfrm>
              <a:off x="4048193" y="137617"/>
              <a:ext cx="660900" cy="6609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Custom Model 3</a:t>
              </a:r>
              <a:endParaRPr sz="1200">
                <a:solidFill>
                  <a:schemeClr val="lt1"/>
                </a:solidFill>
                <a:latin typeface="Calibri"/>
                <a:ea typeface="Calibri"/>
                <a:cs typeface="Calibri"/>
                <a:sym typeface="Calibri"/>
              </a:endParaRPr>
            </a:p>
          </p:txBody>
        </p:sp>
        <p:sp>
          <p:nvSpPr>
            <p:cNvPr id="281" name="Google Shape;281;p42"/>
            <p:cNvSpPr/>
            <p:nvPr/>
          </p:nvSpPr>
          <p:spPr>
            <a:xfrm>
              <a:off x="4921823" y="197015"/>
              <a:ext cx="542100" cy="542100"/>
            </a:xfrm>
            <a:prstGeom prst="mathEqual">
              <a:avLst>
                <a:gd fmla="val 23520" name="adj1"/>
                <a:gd fmla="val 1176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2"/>
            <p:cNvSpPr txBox="1"/>
            <p:nvPr/>
          </p:nvSpPr>
          <p:spPr>
            <a:xfrm>
              <a:off x="4993675" y="308682"/>
              <a:ext cx="398400" cy="318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42"/>
            <p:cNvSpPr/>
            <p:nvPr/>
          </p:nvSpPr>
          <p:spPr>
            <a:xfrm>
              <a:off x="5539787" y="747"/>
              <a:ext cx="934500" cy="9345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txBox="1"/>
            <p:nvPr/>
          </p:nvSpPr>
          <p:spPr>
            <a:xfrm>
              <a:off x="5676657" y="137617"/>
              <a:ext cx="660900" cy="6609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 sz="1200">
                  <a:solidFill>
                    <a:schemeClr val="lt1"/>
                  </a:solidFill>
                  <a:latin typeface="Calibri"/>
                  <a:ea typeface="Calibri"/>
                  <a:cs typeface="Calibri"/>
                  <a:sym typeface="Calibri"/>
                </a:rPr>
                <a:t>94%</a:t>
              </a:r>
              <a:endParaRPr sz="1200">
                <a:solidFill>
                  <a:schemeClr val="lt1"/>
                </a:solidFill>
                <a:latin typeface="Calibri"/>
                <a:ea typeface="Calibri"/>
                <a:cs typeface="Calibri"/>
                <a:sym typeface="Calibri"/>
              </a:endParaRPr>
            </a:p>
          </p:txBody>
        </p:sp>
      </p:grpSp>
      <p:graphicFrame>
        <p:nvGraphicFramePr>
          <p:cNvPr id="285" name="Google Shape;285;p42"/>
          <p:cNvGraphicFramePr/>
          <p:nvPr/>
        </p:nvGraphicFramePr>
        <p:xfrm>
          <a:off x="5364088" y="1383618"/>
          <a:ext cx="3000000" cy="3000000"/>
        </p:xfrm>
        <a:graphic>
          <a:graphicData uri="http://schemas.openxmlformats.org/drawingml/2006/table">
            <a:tbl>
              <a:tblPr bandRow="1" firstRow="1">
                <a:noFill/>
                <a:tableStyleId>{B368E283-7919-4D8D-A601-ABA1AF5456DF}</a:tableStyleId>
              </a:tblPr>
              <a:tblGrid>
                <a:gridCol w="1728200"/>
                <a:gridCol w="1728200"/>
              </a:tblGrid>
              <a:tr h="243025">
                <a:tc>
                  <a:txBody>
                    <a:bodyPr/>
                    <a:lstStyle/>
                    <a:p>
                      <a:pPr indent="0" lvl="0" marL="0" marR="0" rtl="0" algn="ctr">
                        <a:spcBef>
                          <a:spcPts val="0"/>
                        </a:spcBef>
                        <a:spcAft>
                          <a:spcPts val="0"/>
                        </a:spcAft>
                        <a:buNone/>
                      </a:pPr>
                      <a:r>
                        <a:rPr lang="en" sz="1400" u="none" cap="none" strike="noStrike"/>
                        <a:t>Data</a:t>
                      </a:r>
                      <a:endParaRPr sz="1400" u="none" cap="none" strike="noStrike"/>
                    </a:p>
                  </a:txBody>
                  <a:tcPr marT="34300" marB="34300" marR="91450" marL="91450"/>
                </a:tc>
                <a:tc>
                  <a:txBody>
                    <a:bodyPr/>
                    <a:lstStyle/>
                    <a:p>
                      <a:pPr indent="0" lvl="0" marL="0" marR="0" rtl="0" algn="ctr">
                        <a:spcBef>
                          <a:spcPts val="0"/>
                        </a:spcBef>
                        <a:spcAft>
                          <a:spcPts val="0"/>
                        </a:spcAft>
                        <a:buNone/>
                      </a:pPr>
                      <a:r>
                        <a:rPr lang="en" sz="1400" u="none" cap="none" strike="noStrike"/>
                        <a:t>Images</a:t>
                      </a:r>
                      <a:endParaRPr sz="1400" u="none" cap="none" strike="noStrike"/>
                    </a:p>
                  </a:txBody>
                  <a:tcPr marT="34300" marB="34300" marR="91450" marL="91450"/>
                </a:tc>
              </a:tr>
              <a:tr h="243025">
                <a:tc>
                  <a:txBody>
                    <a:bodyPr/>
                    <a:lstStyle/>
                    <a:p>
                      <a:pPr indent="0" lvl="0" marL="0" marR="0" rtl="0" algn="l">
                        <a:spcBef>
                          <a:spcPts val="0"/>
                        </a:spcBef>
                        <a:spcAft>
                          <a:spcPts val="0"/>
                        </a:spcAft>
                        <a:buNone/>
                      </a:pPr>
                      <a:r>
                        <a:rPr lang="en" sz="1400" u="none" cap="none" strike="noStrike"/>
                        <a:t>Training</a:t>
                      </a:r>
                      <a:endParaRPr sz="1400"/>
                    </a:p>
                  </a:txBody>
                  <a:tcPr marT="34300" marB="34300" marR="91450" marL="91450"/>
                </a:tc>
                <a:tc>
                  <a:txBody>
                    <a:bodyPr/>
                    <a:lstStyle/>
                    <a:p>
                      <a:pPr indent="0" lvl="0" marL="0" marR="0" rtl="0" algn="ctr">
                        <a:spcBef>
                          <a:spcPts val="0"/>
                        </a:spcBef>
                        <a:spcAft>
                          <a:spcPts val="0"/>
                        </a:spcAft>
                        <a:buNone/>
                      </a:pPr>
                      <a:r>
                        <a:rPr lang="en" sz="1400"/>
                        <a:t>20,000</a:t>
                      </a:r>
                      <a:endParaRPr sz="1400"/>
                    </a:p>
                  </a:txBody>
                  <a:tcPr marT="34300" marB="34300" marR="91450" marL="91450"/>
                </a:tc>
              </a:tr>
              <a:tr h="243025">
                <a:tc>
                  <a:txBody>
                    <a:bodyPr/>
                    <a:lstStyle/>
                    <a:p>
                      <a:pPr indent="0" lvl="0" marL="0" marR="0" rtl="0" algn="l">
                        <a:spcBef>
                          <a:spcPts val="0"/>
                        </a:spcBef>
                        <a:spcAft>
                          <a:spcPts val="0"/>
                        </a:spcAft>
                        <a:buNone/>
                      </a:pPr>
                      <a:r>
                        <a:rPr lang="en" sz="1400"/>
                        <a:t>Cross-Validation</a:t>
                      </a:r>
                      <a:endParaRPr sz="1400"/>
                    </a:p>
                  </a:txBody>
                  <a:tcPr marT="34300" marB="34300" marR="91450" marL="91450"/>
                </a:tc>
                <a:tc>
                  <a:txBody>
                    <a:bodyPr/>
                    <a:lstStyle/>
                    <a:p>
                      <a:pPr indent="0" lvl="0" marL="0" marR="0" rtl="0" algn="ctr">
                        <a:spcBef>
                          <a:spcPts val="0"/>
                        </a:spcBef>
                        <a:spcAft>
                          <a:spcPts val="0"/>
                        </a:spcAft>
                        <a:buNone/>
                      </a:pPr>
                      <a:r>
                        <a:rPr lang="en" sz="1400"/>
                        <a:t>1,854</a:t>
                      </a:r>
                      <a:endParaRPr sz="1400"/>
                    </a:p>
                  </a:txBody>
                  <a:tcPr marT="34300" marB="34300" marR="91450" marL="91450"/>
                </a:tc>
              </a:tr>
              <a:tr h="243025">
                <a:tc>
                  <a:txBody>
                    <a:bodyPr/>
                    <a:lstStyle/>
                    <a:p>
                      <a:pPr indent="0" lvl="0" marL="0" marR="0" rtl="0" algn="l">
                        <a:spcBef>
                          <a:spcPts val="0"/>
                        </a:spcBef>
                        <a:spcAft>
                          <a:spcPts val="0"/>
                        </a:spcAft>
                        <a:buNone/>
                      </a:pPr>
                      <a:r>
                        <a:rPr lang="en" sz="1400"/>
                        <a:t>Test</a:t>
                      </a:r>
                      <a:endParaRPr sz="1400"/>
                    </a:p>
                  </a:txBody>
                  <a:tcPr marT="34300" marB="34300" marR="91450" marL="91450"/>
                </a:tc>
                <a:tc>
                  <a:txBody>
                    <a:bodyPr/>
                    <a:lstStyle/>
                    <a:p>
                      <a:pPr indent="0" lvl="0" marL="0" marR="0" rtl="0" algn="ctr">
                        <a:spcBef>
                          <a:spcPts val="0"/>
                        </a:spcBef>
                        <a:spcAft>
                          <a:spcPts val="0"/>
                        </a:spcAft>
                        <a:buNone/>
                      </a:pPr>
                      <a:r>
                        <a:rPr lang="en" sz="1400"/>
                        <a:t>1,85</a:t>
                      </a:r>
                      <a:r>
                        <a:rPr lang="en"/>
                        <a:t>4</a:t>
                      </a:r>
                      <a:endParaRPr sz="1400"/>
                    </a:p>
                  </a:txBody>
                  <a:tcPr marT="34300" marB="34300" marR="91450" marL="91450"/>
                </a:tc>
              </a:tr>
            </a:tbl>
          </a:graphicData>
        </a:graphic>
      </p:graphicFrame>
      <p:sp>
        <p:nvSpPr>
          <p:cNvPr id="286" name="Google Shape;286;p42"/>
          <p:cNvSpPr/>
          <p:nvPr/>
        </p:nvSpPr>
        <p:spPr>
          <a:xfrm>
            <a:off x="5205201" y="3837463"/>
            <a:ext cx="2592270" cy="1134108"/>
          </a:xfrm>
          <a:prstGeom prst="irregularSeal1">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Calibri"/>
                <a:ea typeface="Calibri"/>
                <a:cs typeface="Calibri"/>
                <a:sym typeface="Calibri"/>
              </a:rPr>
              <a:t>G</a:t>
            </a:r>
            <a:r>
              <a:rPr lang="en" sz="1800">
                <a:solidFill>
                  <a:schemeClr val="lt1"/>
                </a:solidFill>
                <a:latin typeface="Calibri"/>
                <a:ea typeface="Calibri"/>
                <a:cs typeface="Calibri"/>
                <a:sym typeface="Calibri"/>
              </a:rPr>
              <a:t>ender </a:t>
            </a:r>
            <a:r>
              <a:rPr lang="en" sz="1800">
                <a:solidFill>
                  <a:schemeClr val="lt1"/>
                </a:solidFill>
                <a:latin typeface="Calibri"/>
                <a:ea typeface="Calibri"/>
                <a:cs typeface="Calibri"/>
                <a:sym typeface="Calibri"/>
              </a:rPr>
              <a:t>Classification</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Age prediction as Regression</a:t>
            </a:r>
            <a:endParaRPr sz="2300"/>
          </a:p>
        </p:txBody>
      </p:sp>
      <p:sp>
        <p:nvSpPr>
          <p:cNvPr id="292" name="Google Shape;292;p4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900"/>
              <a:t>VGG16            Features            Model           Prediction</a:t>
            </a:r>
            <a:endParaRPr sz="2900"/>
          </a:p>
          <a:p>
            <a:pPr indent="0" lvl="0" marL="0" rtl="0" algn="l">
              <a:spcBef>
                <a:spcPts val="360"/>
              </a:spcBef>
              <a:spcAft>
                <a:spcPts val="0"/>
              </a:spcAft>
              <a:buNone/>
            </a:pPr>
            <a:r>
              <a:t/>
            </a:r>
            <a:endParaRPr/>
          </a:p>
        </p:txBody>
      </p:sp>
      <p:sp>
        <p:nvSpPr>
          <p:cNvPr id="293" name="Google Shape;293;p43"/>
          <p:cNvSpPr/>
          <p:nvPr/>
        </p:nvSpPr>
        <p:spPr>
          <a:xfrm>
            <a:off x="1746075" y="1436025"/>
            <a:ext cx="660600" cy="24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4017575" y="1428225"/>
            <a:ext cx="660600" cy="25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5" name="Google Shape;295;p43"/>
          <p:cNvGraphicFramePr/>
          <p:nvPr/>
        </p:nvGraphicFramePr>
        <p:xfrm>
          <a:off x="933725" y="2052575"/>
          <a:ext cx="3000000" cy="3000000"/>
        </p:xfrm>
        <a:graphic>
          <a:graphicData uri="http://schemas.openxmlformats.org/drawingml/2006/table">
            <a:tbl>
              <a:tblPr>
                <a:noFill/>
                <a:tableStyleId>{0E805398-59F6-4F3F-BD63-9D1084D05791}</a:tableStyleId>
              </a:tblPr>
              <a:tblGrid>
                <a:gridCol w="2413000"/>
                <a:gridCol w="2413000"/>
                <a:gridCol w="2413000"/>
              </a:tblGrid>
              <a:tr h="435875">
                <a:tc>
                  <a:txBody>
                    <a:bodyPr/>
                    <a:lstStyle/>
                    <a:p>
                      <a:pPr indent="0" lvl="0" marL="0" rtl="0" algn="ctr">
                        <a:spcBef>
                          <a:spcPts val="0"/>
                        </a:spcBef>
                        <a:spcAft>
                          <a:spcPts val="0"/>
                        </a:spcAft>
                        <a:buNone/>
                      </a:pPr>
                      <a:r>
                        <a:rPr lang="en"/>
                        <a:t>Model Highlights</a:t>
                      </a:r>
                      <a:endParaRPr/>
                    </a:p>
                  </a:txBody>
                  <a:tcPr marT="91425" marB="91425" marR="91425" marL="91425"/>
                </a:tc>
                <a:tc>
                  <a:txBody>
                    <a:bodyPr/>
                    <a:lstStyle/>
                    <a:p>
                      <a:pPr indent="0" lvl="0" marL="0" rtl="0" algn="ctr">
                        <a:spcBef>
                          <a:spcPts val="0"/>
                        </a:spcBef>
                        <a:spcAft>
                          <a:spcPts val="0"/>
                        </a:spcAft>
                        <a:buNone/>
                      </a:pPr>
                      <a:r>
                        <a:rPr lang="en"/>
                        <a:t>Results</a:t>
                      </a:r>
                      <a:endParaRPr/>
                    </a:p>
                  </a:txBody>
                  <a:tcPr marT="91425" marB="91425" marR="91425" marL="91425"/>
                </a:tc>
                <a:tc>
                  <a:txBody>
                    <a:bodyPr/>
                    <a:lstStyle/>
                    <a:p>
                      <a:pPr indent="0" lvl="0" marL="0" rtl="0" algn="ctr">
                        <a:spcBef>
                          <a:spcPts val="0"/>
                        </a:spcBef>
                        <a:spcAft>
                          <a:spcPts val="0"/>
                        </a:spcAft>
                        <a:buNone/>
                      </a:pPr>
                      <a:r>
                        <a:rPr lang="en"/>
                        <a:t>Benchmarks</a:t>
                      </a:r>
                      <a:endParaRPr/>
                    </a:p>
                  </a:txBody>
                  <a:tcPr marT="91425" marB="91425" marR="91425" marL="91425"/>
                </a:tc>
              </a:tr>
              <a:tr h="2065150">
                <a:tc>
                  <a:txBody>
                    <a:bodyPr/>
                    <a:lstStyle/>
                    <a:p>
                      <a:pPr indent="-317500" lvl="0" marL="457200" rtl="0" algn="l">
                        <a:spcBef>
                          <a:spcPts val="0"/>
                        </a:spcBef>
                        <a:spcAft>
                          <a:spcPts val="0"/>
                        </a:spcAft>
                        <a:buSzPts val="1400"/>
                        <a:buChar char="●"/>
                      </a:pPr>
                      <a:r>
                        <a:rPr lang="en"/>
                        <a:t>3 Conv + 3 FC layers</a:t>
                      </a:r>
                      <a:endParaRPr/>
                    </a:p>
                    <a:p>
                      <a:pPr indent="-317500" lvl="0" marL="457200" rtl="0" algn="l">
                        <a:spcBef>
                          <a:spcPts val="0"/>
                        </a:spcBef>
                        <a:spcAft>
                          <a:spcPts val="0"/>
                        </a:spcAft>
                        <a:buSzPts val="1400"/>
                        <a:buChar char="●"/>
                      </a:pPr>
                      <a:r>
                        <a:rPr lang="en"/>
                        <a:t>SeparableConv2D</a:t>
                      </a:r>
                      <a:endParaRPr/>
                    </a:p>
                    <a:p>
                      <a:pPr indent="-317500" lvl="0" marL="457200" rtl="0" algn="l">
                        <a:spcBef>
                          <a:spcPts val="0"/>
                        </a:spcBef>
                        <a:spcAft>
                          <a:spcPts val="0"/>
                        </a:spcAft>
                        <a:buSzPts val="1400"/>
                        <a:buChar char="●"/>
                      </a:pPr>
                      <a:r>
                        <a:rPr lang="en"/>
                        <a:t>SpatialDropout</a:t>
                      </a:r>
                      <a:endParaRPr/>
                    </a:p>
                    <a:p>
                      <a:pPr indent="-317500" lvl="0" marL="457200" rtl="0" algn="l">
                        <a:spcBef>
                          <a:spcPts val="0"/>
                        </a:spcBef>
                        <a:spcAft>
                          <a:spcPts val="0"/>
                        </a:spcAft>
                        <a:buSzPts val="1400"/>
                        <a:buChar char="●"/>
                      </a:pPr>
                      <a:r>
                        <a:rPr lang="en"/>
                        <a:t>BatchNorms</a:t>
                      </a:r>
                      <a:endParaRPr/>
                    </a:p>
                    <a:p>
                      <a:pPr indent="-317500" lvl="0" marL="457200" rtl="0" algn="l">
                        <a:spcBef>
                          <a:spcPts val="0"/>
                        </a:spcBef>
                        <a:spcAft>
                          <a:spcPts val="0"/>
                        </a:spcAft>
                        <a:buSzPts val="1400"/>
                        <a:buChar char="●"/>
                      </a:pPr>
                      <a:r>
                        <a:rPr lang="en"/>
                        <a:t>Gaussian Noises</a:t>
                      </a:r>
                      <a:endParaRPr/>
                    </a:p>
                    <a:p>
                      <a:pPr indent="-317500" lvl="0" marL="457200" rtl="0" algn="l">
                        <a:spcBef>
                          <a:spcPts val="0"/>
                        </a:spcBef>
                        <a:spcAft>
                          <a:spcPts val="0"/>
                        </a:spcAft>
                        <a:buSzPts val="1400"/>
                        <a:buChar char="●"/>
                      </a:pPr>
                      <a:r>
                        <a:rPr lang="en"/>
                        <a:t>Weight Constraints</a:t>
                      </a:r>
                      <a:endParaRPr/>
                    </a:p>
                    <a:p>
                      <a:pPr indent="-317500" lvl="0" marL="457200" rtl="0" algn="l">
                        <a:spcBef>
                          <a:spcPts val="0"/>
                        </a:spcBef>
                        <a:spcAft>
                          <a:spcPts val="0"/>
                        </a:spcAft>
                        <a:buSzPts val="1400"/>
                        <a:buChar char="●"/>
                      </a:pPr>
                      <a:r>
                        <a:rPr lang="en"/>
                        <a:t>Dropout</a:t>
                      </a:r>
                      <a:endParaRPr/>
                    </a:p>
                    <a:p>
                      <a:pPr indent="0" lvl="0" marL="91440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         Various Papers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9.19*</a:t>
                      </a:r>
                      <a:endParaRPr/>
                    </a:p>
                    <a:p>
                      <a:pPr indent="-317500" lvl="0" marL="457200" rtl="0" algn="l">
                        <a:spcBef>
                          <a:spcPts val="0"/>
                        </a:spcBef>
                        <a:spcAft>
                          <a:spcPts val="0"/>
                        </a:spcAft>
                        <a:buSzPts val="1400"/>
                        <a:buChar char="●"/>
                      </a:pPr>
                      <a:r>
                        <a:rPr lang="en"/>
                        <a:t>7.36 (Git Repo)</a:t>
                      </a:r>
                      <a:endParaRPr/>
                    </a:p>
                    <a:p>
                      <a:pPr indent="-317500" lvl="0" marL="457200" rtl="0" algn="l">
                        <a:spcBef>
                          <a:spcPts val="0"/>
                        </a:spcBef>
                        <a:spcAft>
                          <a:spcPts val="0"/>
                        </a:spcAft>
                        <a:buSzPts val="1400"/>
                        <a:buChar char="●"/>
                      </a:pPr>
                      <a:r>
                        <a:rPr lang="en"/>
                        <a:t>5.44 (MobileNet)</a:t>
                      </a:r>
                      <a:endParaRPr/>
                    </a:p>
                    <a:p>
                      <a:pPr indent="-317500" lvl="0" marL="457200" rtl="0" algn="l">
                        <a:spcBef>
                          <a:spcPts val="0"/>
                        </a:spcBef>
                        <a:spcAft>
                          <a:spcPts val="0"/>
                        </a:spcAft>
                        <a:buSzPts val="1400"/>
                        <a:buChar char="●"/>
                      </a:pPr>
                      <a:r>
                        <a:rPr lang="en">
                          <a:solidFill>
                            <a:schemeClr val="dk1"/>
                          </a:solidFill>
                        </a:rPr>
                        <a:t>5.39 (CORAL)</a:t>
                      </a:r>
                      <a:endParaRPr/>
                    </a:p>
                  </a:txBody>
                  <a:tcPr marT="91425" marB="91425" marR="91425" marL="91425"/>
                </a:tc>
              </a:tr>
            </a:tbl>
          </a:graphicData>
        </a:graphic>
      </p:graphicFrame>
      <p:pic>
        <p:nvPicPr>
          <p:cNvPr id="296" name="Google Shape;296;p43"/>
          <p:cNvPicPr preferRelativeResize="0"/>
          <p:nvPr/>
        </p:nvPicPr>
        <p:blipFill>
          <a:blip r:embed="rId3">
            <a:alphaModFix/>
          </a:blip>
          <a:stretch>
            <a:fillRect/>
          </a:stretch>
        </p:blipFill>
        <p:spPr>
          <a:xfrm>
            <a:off x="3490950" y="2639925"/>
            <a:ext cx="2124550" cy="1579100"/>
          </a:xfrm>
          <a:prstGeom prst="rect">
            <a:avLst/>
          </a:prstGeom>
          <a:noFill/>
          <a:ln>
            <a:noFill/>
          </a:ln>
        </p:spPr>
      </p:pic>
      <p:pic>
        <p:nvPicPr>
          <p:cNvPr id="297" name="Google Shape;297;p43"/>
          <p:cNvPicPr preferRelativeResize="0"/>
          <p:nvPr/>
        </p:nvPicPr>
        <p:blipFill>
          <a:blip r:embed="rId4">
            <a:alphaModFix/>
          </a:blip>
          <a:stretch>
            <a:fillRect/>
          </a:stretch>
        </p:blipFill>
        <p:spPr>
          <a:xfrm>
            <a:off x="3397039" y="4289800"/>
            <a:ext cx="2312373" cy="259500"/>
          </a:xfrm>
          <a:prstGeom prst="rect">
            <a:avLst/>
          </a:prstGeom>
          <a:noFill/>
          <a:ln>
            <a:noFill/>
          </a:ln>
        </p:spPr>
      </p:pic>
      <p:sp>
        <p:nvSpPr>
          <p:cNvPr id="298" name="Google Shape;298;p43"/>
          <p:cNvSpPr txBox="1"/>
          <p:nvPr/>
        </p:nvSpPr>
        <p:spPr>
          <a:xfrm>
            <a:off x="4017563" y="1123700"/>
            <a:ext cx="8376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Train</a:t>
            </a:r>
            <a:endParaRPr>
              <a:latin typeface="Calibri"/>
              <a:ea typeface="Calibri"/>
              <a:cs typeface="Calibri"/>
              <a:sym typeface="Calibri"/>
            </a:endParaRPr>
          </a:p>
        </p:txBody>
      </p:sp>
      <p:sp>
        <p:nvSpPr>
          <p:cNvPr id="299" name="Google Shape;299;p43"/>
          <p:cNvSpPr/>
          <p:nvPr/>
        </p:nvSpPr>
        <p:spPr>
          <a:xfrm>
            <a:off x="5955675" y="1428225"/>
            <a:ext cx="660600" cy="25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txBox="1"/>
          <p:nvPr/>
        </p:nvSpPr>
        <p:spPr>
          <a:xfrm>
            <a:off x="2045100" y="4731425"/>
            <a:ext cx="6641700" cy="57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333333"/>
                </a:solidFill>
                <a:highlight>
                  <a:srgbClr val="FFFFFF"/>
                </a:highlight>
              </a:rPr>
              <a:t>* </a:t>
            </a:r>
            <a:r>
              <a:rPr b="1" lang="en" sz="900">
                <a:solidFill>
                  <a:srgbClr val="333333"/>
                </a:solidFill>
                <a:highlight>
                  <a:srgbClr val="FFFFFF"/>
                </a:highlight>
              </a:rPr>
              <a:t>Proceedings of International Joint Conference on Computational Intelligence - Oct-2019</a:t>
            </a:r>
            <a:endParaRPr b="1" sz="900">
              <a:solidFill>
                <a:srgbClr val="333333"/>
              </a:solidFill>
              <a:highlight>
                <a:srgbClr val="FFFFFF"/>
              </a:highlight>
            </a:endParaRPr>
          </a:p>
          <a:p>
            <a:pPr indent="0" lvl="0" marL="0" rtl="0" algn="l">
              <a:lnSpc>
                <a:spcPct val="115000"/>
              </a:lnSpc>
              <a:spcBef>
                <a:spcPts val="0"/>
              </a:spcBef>
              <a:spcAft>
                <a:spcPts val="0"/>
              </a:spcAft>
              <a:buNone/>
            </a:pPr>
            <a:r>
              <a:t/>
            </a:r>
            <a:endParaRPr b="1" sz="900">
              <a:solidFill>
                <a:srgbClr val="333333"/>
              </a:solidFill>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Seminar 1 summary in 2 mins	</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on dataset metadata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Add @shreyansh, vikas , jash</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solidFill>
                  <a:srgbClr val="FF0000"/>
                </a:solidFill>
              </a:rPr>
              <a:t>Later will add this as speaker’s notes for pre misem outline</a:t>
            </a:r>
            <a:endParaRPr>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2663275" y="42925"/>
            <a:ext cx="3495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Error Analysis</a:t>
            </a:r>
            <a:endParaRPr sz="3500"/>
          </a:p>
        </p:txBody>
      </p:sp>
      <p:sp>
        <p:nvSpPr>
          <p:cNvPr id="306" name="Google Shape;306;p4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457200" rtl="0" algn="l">
              <a:spcBef>
                <a:spcPts val="360"/>
              </a:spcBef>
              <a:spcAft>
                <a:spcPts val="0"/>
              </a:spcAft>
              <a:buNone/>
            </a:pPr>
            <a:r>
              <a:t/>
            </a:r>
            <a:endParaRPr sz="2900"/>
          </a:p>
          <a:p>
            <a:pPr indent="0" lvl="0" marL="0" rtl="0" algn="l">
              <a:spcBef>
                <a:spcPts val="360"/>
              </a:spcBef>
              <a:spcAft>
                <a:spcPts val="0"/>
              </a:spcAft>
              <a:buNone/>
            </a:pPr>
            <a:r>
              <a:t/>
            </a:r>
            <a:endParaRPr sz="1700"/>
          </a:p>
          <a:p>
            <a:pPr indent="0" lvl="0" marL="457200" rtl="0" algn="l">
              <a:spcBef>
                <a:spcPts val="360"/>
              </a:spcBef>
              <a:spcAft>
                <a:spcPts val="0"/>
              </a:spcAft>
              <a:buNone/>
            </a:pPr>
            <a:r>
              <a:t/>
            </a:r>
            <a:endParaRPr/>
          </a:p>
        </p:txBody>
      </p:sp>
      <p:graphicFrame>
        <p:nvGraphicFramePr>
          <p:cNvPr id="307" name="Google Shape;307;p44"/>
          <p:cNvGraphicFramePr/>
          <p:nvPr/>
        </p:nvGraphicFramePr>
        <p:xfrm>
          <a:off x="962500" y="1051600"/>
          <a:ext cx="3000000" cy="3000000"/>
        </p:xfrm>
        <a:graphic>
          <a:graphicData uri="http://schemas.openxmlformats.org/drawingml/2006/table">
            <a:tbl>
              <a:tblPr>
                <a:noFill/>
                <a:tableStyleId>{0E805398-59F6-4F3F-BD63-9D1084D05791}</a:tableStyleId>
              </a:tblPr>
              <a:tblGrid>
                <a:gridCol w="3304575"/>
                <a:gridCol w="3474350"/>
              </a:tblGrid>
              <a:tr h="381000">
                <a:tc>
                  <a:txBody>
                    <a:bodyPr/>
                    <a:lstStyle/>
                    <a:p>
                      <a:pPr indent="0" lvl="0" marL="0" rtl="0" algn="l">
                        <a:spcBef>
                          <a:spcPts val="0"/>
                        </a:spcBef>
                        <a:spcAft>
                          <a:spcPts val="0"/>
                        </a:spcAft>
                        <a:buNone/>
                      </a:pPr>
                      <a:r>
                        <a:rPr lang="en"/>
                        <a:t>                  Bad </a:t>
                      </a:r>
                      <a:endParaRPr/>
                    </a:p>
                  </a:txBody>
                  <a:tcPr marT="91425" marB="91425" marR="91425" marL="91425"/>
                </a:tc>
                <a:tc>
                  <a:txBody>
                    <a:bodyPr/>
                    <a:lstStyle/>
                    <a:p>
                      <a:pPr indent="0" lvl="0" marL="0" rtl="0" algn="l">
                        <a:spcBef>
                          <a:spcPts val="0"/>
                        </a:spcBef>
                        <a:spcAft>
                          <a:spcPts val="0"/>
                        </a:spcAft>
                        <a:buNone/>
                      </a:pPr>
                      <a:r>
                        <a:rPr lang="en"/>
                        <a:t>               Good</a:t>
                      </a:r>
                      <a:endParaRPr/>
                    </a:p>
                  </a:txBody>
                  <a:tcPr marT="91425" marB="91425" marR="91425" marL="91425"/>
                </a:tc>
              </a:tr>
              <a:tr h="381000">
                <a:tc>
                  <a:txBody>
                    <a:bodyPr/>
                    <a:lstStyle/>
                    <a:p>
                      <a:pPr indent="-317500" lvl="0" marL="457200" rtl="0" algn="l">
                        <a:spcBef>
                          <a:spcPts val="0"/>
                        </a:spcBef>
                        <a:spcAft>
                          <a:spcPts val="0"/>
                        </a:spcAft>
                        <a:buSzPts val="1400"/>
                        <a:buChar char="●"/>
                      </a:pPr>
                      <a:r>
                        <a:rPr lang="en"/>
                        <a:t>Low Resolution / Unreal</a:t>
                      </a:r>
                      <a:endParaRPr/>
                    </a:p>
                    <a:p>
                      <a:pPr indent="-317500" lvl="0" marL="457200" rtl="0" algn="l">
                        <a:spcBef>
                          <a:spcPts val="0"/>
                        </a:spcBef>
                        <a:spcAft>
                          <a:spcPts val="0"/>
                        </a:spcAft>
                        <a:buSzPts val="1400"/>
                        <a:buChar char="●"/>
                      </a:pPr>
                      <a:r>
                        <a:rPr lang="en"/>
                        <a:t>Blacks</a:t>
                      </a:r>
                      <a:endParaRPr/>
                    </a:p>
                    <a:p>
                      <a:pPr indent="-317500" lvl="0" marL="457200" rtl="0" algn="l">
                        <a:spcBef>
                          <a:spcPts val="0"/>
                        </a:spcBef>
                        <a:spcAft>
                          <a:spcPts val="0"/>
                        </a:spcAft>
                        <a:buSzPts val="1400"/>
                        <a:buChar char="●"/>
                      </a:pPr>
                      <a:r>
                        <a:rPr lang="en"/>
                        <a:t>Very Old</a:t>
                      </a:r>
                      <a:endParaRPr/>
                    </a:p>
                    <a:p>
                      <a:pPr indent="-317500" lvl="0" marL="457200" rtl="0" algn="l">
                        <a:spcBef>
                          <a:spcPts val="0"/>
                        </a:spcBef>
                        <a:spcAft>
                          <a:spcPts val="0"/>
                        </a:spcAft>
                        <a:buSzPts val="1400"/>
                        <a:buChar char="●"/>
                      </a:pPr>
                      <a:r>
                        <a:rPr lang="en"/>
                        <a:t>Wrong Labels</a:t>
                      </a:r>
                      <a:endParaRPr/>
                    </a:p>
                  </a:txBody>
                  <a:tcPr marT="91425" marB="91425" marR="91425" marL="91425"/>
                </a:tc>
                <a:tc>
                  <a:txBody>
                    <a:bodyPr/>
                    <a:lstStyle/>
                    <a:p>
                      <a:pPr indent="-317500" lvl="0" marL="457200" rtl="0" algn="l">
                        <a:spcBef>
                          <a:spcPts val="0"/>
                        </a:spcBef>
                        <a:spcAft>
                          <a:spcPts val="0"/>
                        </a:spcAft>
                        <a:buSzPts val="1400"/>
                        <a:buChar char="●"/>
                      </a:pPr>
                      <a:r>
                        <a:rPr lang="en"/>
                        <a:t>High Resolution</a:t>
                      </a:r>
                      <a:endParaRPr/>
                    </a:p>
                    <a:p>
                      <a:pPr indent="-317500" lvl="0" marL="457200" rtl="0" algn="l">
                        <a:spcBef>
                          <a:spcPts val="0"/>
                        </a:spcBef>
                        <a:spcAft>
                          <a:spcPts val="0"/>
                        </a:spcAft>
                        <a:buSzPts val="1400"/>
                        <a:buChar char="●"/>
                      </a:pPr>
                      <a:r>
                        <a:rPr lang="en"/>
                        <a:t>Others</a:t>
                      </a:r>
                      <a:endParaRPr/>
                    </a:p>
                    <a:p>
                      <a:pPr indent="-317500" lvl="0" marL="457200" rtl="0" algn="l">
                        <a:spcBef>
                          <a:spcPts val="0"/>
                        </a:spcBef>
                        <a:spcAft>
                          <a:spcPts val="0"/>
                        </a:spcAft>
                        <a:buSzPts val="1400"/>
                        <a:buChar char="●"/>
                      </a:pPr>
                      <a:r>
                        <a:rPr lang="en"/>
                        <a:t>50 or younger</a:t>
                      </a:r>
                      <a:endParaRPr/>
                    </a:p>
                  </a:txBody>
                  <a:tcPr marT="91425" marB="91425" marR="91425" marL="91425"/>
                </a:tc>
              </a:tr>
            </a:tbl>
          </a:graphicData>
        </a:graphic>
      </p:graphicFrame>
      <p:pic>
        <p:nvPicPr>
          <p:cNvPr id="308" name="Google Shape;308;p44"/>
          <p:cNvPicPr preferRelativeResize="0"/>
          <p:nvPr/>
        </p:nvPicPr>
        <p:blipFill>
          <a:blip r:embed="rId3">
            <a:alphaModFix/>
          </a:blip>
          <a:stretch>
            <a:fillRect/>
          </a:stretch>
        </p:blipFill>
        <p:spPr>
          <a:xfrm>
            <a:off x="691275" y="2465050"/>
            <a:ext cx="3495000" cy="2571200"/>
          </a:xfrm>
          <a:prstGeom prst="rect">
            <a:avLst/>
          </a:prstGeom>
          <a:noFill/>
          <a:ln>
            <a:noFill/>
          </a:ln>
        </p:spPr>
      </p:pic>
      <p:pic>
        <p:nvPicPr>
          <p:cNvPr id="309" name="Google Shape;309;p44"/>
          <p:cNvPicPr preferRelativeResize="0"/>
          <p:nvPr/>
        </p:nvPicPr>
        <p:blipFill>
          <a:blip r:embed="rId4">
            <a:alphaModFix/>
          </a:blip>
          <a:stretch>
            <a:fillRect/>
          </a:stretch>
        </p:blipFill>
        <p:spPr>
          <a:xfrm>
            <a:off x="4186274" y="2616325"/>
            <a:ext cx="3639500" cy="25271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849500" y="386250"/>
            <a:ext cx="3388800" cy="585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600">
                <a:highlight>
                  <a:srgbClr val="FFFFFF"/>
                </a:highlight>
                <a:latin typeface="Arial"/>
                <a:ea typeface="Arial"/>
                <a:cs typeface="Arial"/>
                <a:sym typeface="Arial"/>
              </a:rPr>
              <a:t>DL &gt; ML ?</a:t>
            </a:r>
            <a:endParaRPr sz="2600">
              <a:highlight>
                <a:srgbClr val="FFFFFF"/>
              </a:highlight>
              <a:latin typeface="Arial"/>
              <a:ea typeface="Arial"/>
              <a:cs typeface="Arial"/>
              <a:sym typeface="Arial"/>
            </a:endParaRPr>
          </a:p>
        </p:txBody>
      </p:sp>
      <p:graphicFrame>
        <p:nvGraphicFramePr>
          <p:cNvPr id="315" name="Google Shape;315;p45"/>
          <p:cNvGraphicFramePr/>
          <p:nvPr/>
        </p:nvGraphicFramePr>
        <p:xfrm>
          <a:off x="4411125" y="304800"/>
          <a:ext cx="3000000" cy="3000000"/>
        </p:xfrm>
        <a:graphic>
          <a:graphicData uri="http://schemas.openxmlformats.org/drawingml/2006/table">
            <a:tbl>
              <a:tblPr>
                <a:noFill/>
                <a:tableStyleId>{EB7FEF37-3EC4-40FE-80EE-08706C6BDCCC}</a:tableStyleId>
              </a:tblPr>
              <a:tblGrid>
                <a:gridCol w="2034575"/>
                <a:gridCol w="2113250"/>
              </a:tblGrid>
              <a:tr h="200025">
                <a:tc>
                  <a:txBody>
                    <a:bodyPr/>
                    <a:lstStyle/>
                    <a:p>
                      <a:pPr indent="0" lvl="0" marL="0" rtl="0" algn="ctr">
                        <a:lnSpc>
                          <a:spcPct val="115000"/>
                        </a:lnSpc>
                        <a:spcBef>
                          <a:spcPts val="0"/>
                        </a:spcBef>
                        <a:spcAft>
                          <a:spcPts val="0"/>
                        </a:spcAft>
                        <a:buNone/>
                      </a:pPr>
                      <a:r>
                        <a:rPr b="1" lang="en" sz="1000"/>
                        <a:t>Model</a:t>
                      </a:r>
                      <a:endParaRPr b="1"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000"/>
                        <a:t>Test</a:t>
                      </a:r>
                      <a:endParaRPr b="1"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Neural Networks ( Tuned )</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0.9395</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SVC</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0.9363538296</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LDA</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0.9363538296</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Voting Classifier - Top3</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0.9336569579</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QDA</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0.9314994606</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Stochastic GBoost</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0.9309600863</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XGBoost</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0.9282632147</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Bagging</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0.9234088457</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AdaBoost</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0.9234088457</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Gradient Boosted Trees</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0.9207119741</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Random Forest</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0.9196332255</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LogisticRegression</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0.9190938511</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Perceptron</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0.9190938511</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Voting Classifier</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0.9174757282</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SGDClassifier - Linear SVM</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0.9099244876</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KNeighborsClassifier</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0.9088457389</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SGDClassifier - Logreg</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0.9034519957</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Linear SVC</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0.8948220065</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DecisionTreeClassifier</a:t>
                      </a:r>
                      <a:endParaRPr sz="10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ourier New"/>
                          <a:ea typeface="Courier New"/>
                          <a:cs typeface="Courier New"/>
                          <a:sym typeface="Courier New"/>
                        </a:rPr>
                        <a:t>0.8759439051</a:t>
                      </a:r>
                      <a:endParaRPr sz="1100">
                        <a:latin typeface="Courier New"/>
                        <a:ea typeface="Courier New"/>
                        <a:cs typeface="Courier New"/>
                        <a:sym typeface="Courier New"/>
                      </a:endParaRPr>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
        <p:nvSpPr>
          <p:cNvPr id="316" name="Google Shape;316;p45"/>
          <p:cNvSpPr txBox="1"/>
          <p:nvPr/>
        </p:nvSpPr>
        <p:spPr>
          <a:xfrm>
            <a:off x="389400" y="1770375"/>
            <a:ext cx="3711300" cy="1863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Data and Scalability</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Computation Power</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Challenge - Hyperparameter Tuning</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Grid Search vs Random Search</a:t>
            </a:r>
            <a:endParaRPr sz="1600">
              <a:latin typeface="Calibri"/>
              <a:ea typeface="Calibri"/>
              <a:cs typeface="Calibri"/>
              <a:sym typeface="Calibri"/>
            </a:endParaRPr>
          </a:p>
        </p:txBody>
      </p:sp>
      <p:sp>
        <p:nvSpPr>
          <p:cNvPr id="317" name="Google Shape;317;p45"/>
          <p:cNvSpPr txBox="1"/>
          <p:nvPr/>
        </p:nvSpPr>
        <p:spPr>
          <a:xfrm>
            <a:off x="389400" y="3257550"/>
            <a:ext cx="3114300" cy="129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Data, Assumptions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Resources</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Problem</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Application</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Time Constraint - like this.</a:t>
            </a:r>
            <a:endParaRPr sz="16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SVM model</a:t>
            </a:r>
            <a:endParaRPr/>
          </a:p>
        </p:txBody>
      </p:sp>
      <p:sp>
        <p:nvSpPr>
          <p:cNvPr id="323" name="Google Shape;323;p46"/>
          <p:cNvSpPr txBox="1"/>
          <p:nvPr>
            <p:ph idx="1" type="body"/>
          </p:nvPr>
        </p:nvSpPr>
        <p:spPr>
          <a:xfrm>
            <a:off x="457200" y="1200150"/>
            <a:ext cx="8229600" cy="3807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1700"/>
              <a:t>The improved model consisted of this basic pipeline of workflow :-</a:t>
            </a:r>
            <a:endParaRPr sz="1700"/>
          </a:p>
          <a:p>
            <a:pPr indent="0" lvl="0" marL="0" rtl="0" algn="l">
              <a:spcBef>
                <a:spcPts val="360"/>
              </a:spcBef>
              <a:spcAft>
                <a:spcPts val="0"/>
              </a:spcAft>
              <a:buNone/>
            </a:pPr>
            <a:r>
              <a:t/>
            </a:r>
            <a:endParaRPr sz="1700"/>
          </a:p>
          <a:p>
            <a:pPr indent="-298450" lvl="0" marL="457200" rtl="0" algn="l">
              <a:spcBef>
                <a:spcPts val="360"/>
              </a:spcBef>
              <a:spcAft>
                <a:spcPts val="0"/>
              </a:spcAft>
              <a:buSzPts val="1100"/>
              <a:buAutoNum type="arabicParenR"/>
            </a:pPr>
            <a:r>
              <a:rPr lang="en" sz="1700"/>
              <a:t>General EDA</a:t>
            </a:r>
            <a:endParaRPr sz="1700"/>
          </a:p>
          <a:p>
            <a:pPr indent="0" lvl="0" marL="457200" rtl="0" algn="l">
              <a:spcBef>
                <a:spcPts val="360"/>
              </a:spcBef>
              <a:spcAft>
                <a:spcPts val="0"/>
              </a:spcAft>
              <a:buNone/>
            </a:pPr>
            <a:r>
              <a:t/>
            </a:r>
            <a:endParaRPr sz="1700"/>
          </a:p>
          <a:p>
            <a:pPr indent="-298450" lvl="0" marL="457200" rtl="0" algn="l">
              <a:spcBef>
                <a:spcPts val="360"/>
              </a:spcBef>
              <a:spcAft>
                <a:spcPts val="0"/>
              </a:spcAft>
              <a:buSzPts val="1100"/>
              <a:buAutoNum type="arabicParenR"/>
            </a:pPr>
            <a:r>
              <a:rPr lang="en" sz="1700"/>
              <a:t>Pre-processing techniques</a:t>
            </a:r>
            <a:endParaRPr sz="1700"/>
          </a:p>
          <a:p>
            <a:pPr indent="-298450" lvl="1" marL="914400" rtl="0" algn="l">
              <a:spcBef>
                <a:spcPts val="0"/>
              </a:spcBef>
              <a:spcAft>
                <a:spcPts val="0"/>
              </a:spcAft>
              <a:buSzPts val="1100"/>
              <a:buAutoNum type="alphaLcParenR"/>
            </a:pPr>
            <a:r>
              <a:rPr lang="en" sz="1700"/>
              <a:t>Face detection and further augmentation</a:t>
            </a:r>
            <a:endParaRPr sz="1700"/>
          </a:p>
          <a:p>
            <a:pPr indent="-298450" lvl="1" marL="914400" rtl="0" algn="l">
              <a:spcBef>
                <a:spcPts val="0"/>
              </a:spcBef>
              <a:spcAft>
                <a:spcPts val="0"/>
              </a:spcAft>
              <a:buSzPts val="1100"/>
              <a:buAutoNum type="alphaLcParenR"/>
            </a:pPr>
            <a:r>
              <a:rPr lang="en" sz="1700"/>
              <a:t>Feature engineering</a:t>
            </a:r>
            <a:endParaRPr sz="1700"/>
          </a:p>
          <a:p>
            <a:pPr indent="0" lvl="0" marL="914400" rtl="0" algn="l">
              <a:spcBef>
                <a:spcPts val="360"/>
              </a:spcBef>
              <a:spcAft>
                <a:spcPts val="0"/>
              </a:spcAft>
              <a:buNone/>
            </a:pPr>
            <a:r>
              <a:t/>
            </a:r>
            <a:endParaRPr sz="1700"/>
          </a:p>
          <a:p>
            <a:pPr indent="-298450" lvl="0" marL="457200" rtl="0" algn="l">
              <a:spcBef>
                <a:spcPts val="360"/>
              </a:spcBef>
              <a:spcAft>
                <a:spcPts val="0"/>
              </a:spcAft>
              <a:buSzPts val="1100"/>
              <a:buAutoNum type="arabicParenR"/>
            </a:pPr>
            <a:r>
              <a:rPr lang="en" sz="1700"/>
              <a:t>Dimensionality</a:t>
            </a:r>
            <a:r>
              <a:rPr lang="en" sz="1700"/>
              <a:t> reduction</a:t>
            </a:r>
            <a:endParaRPr sz="1700"/>
          </a:p>
          <a:p>
            <a:pPr indent="0" lvl="0" marL="457200" rtl="0" algn="l">
              <a:spcBef>
                <a:spcPts val="360"/>
              </a:spcBef>
              <a:spcAft>
                <a:spcPts val="0"/>
              </a:spcAft>
              <a:buNone/>
            </a:pPr>
            <a:r>
              <a:t/>
            </a:r>
            <a:endParaRPr sz="1700"/>
          </a:p>
          <a:p>
            <a:pPr indent="-298450" lvl="0" marL="457200" rtl="0" algn="l">
              <a:spcBef>
                <a:spcPts val="360"/>
              </a:spcBef>
              <a:spcAft>
                <a:spcPts val="0"/>
              </a:spcAft>
              <a:buSzPts val="1100"/>
              <a:buAutoNum type="arabicParenR"/>
            </a:pPr>
            <a:r>
              <a:rPr lang="en" sz="1700"/>
              <a:t>Applying SVM and accuracy analysis</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94175" y="42003"/>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Pre-processing methods</a:t>
            </a:r>
            <a:r>
              <a:rPr lang="en"/>
              <a:t> </a:t>
            </a:r>
            <a:endParaRPr/>
          </a:p>
        </p:txBody>
      </p:sp>
      <p:pic>
        <p:nvPicPr>
          <p:cNvPr id="329" name="Google Shape;329;p47"/>
          <p:cNvPicPr preferRelativeResize="0"/>
          <p:nvPr/>
        </p:nvPicPr>
        <p:blipFill rotWithShape="1">
          <a:blip r:embed="rId3">
            <a:alphaModFix/>
          </a:blip>
          <a:srcRect b="0" l="0" r="0" t="62956"/>
          <a:stretch/>
        </p:blipFill>
        <p:spPr>
          <a:xfrm>
            <a:off x="0" y="1400525"/>
            <a:ext cx="4784075" cy="1855475"/>
          </a:xfrm>
          <a:prstGeom prst="rect">
            <a:avLst/>
          </a:prstGeom>
          <a:noFill/>
          <a:ln>
            <a:noFill/>
          </a:ln>
        </p:spPr>
      </p:pic>
      <p:pic>
        <p:nvPicPr>
          <p:cNvPr id="330" name="Google Shape;330;p47"/>
          <p:cNvPicPr preferRelativeResize="0"/>
          <p:nvPr/>
        </p:nvPicPr>
        <p:blipFill>
          <a:blip r:embed="rId4">
            <a:alphaModFix/>
          </a:blip>
          <a:stretch>
            <a:fillRect/>
          </a:stretch>
        </p:blipFill>
        <p:spPr>
          <a:xfrm>
            <a:off x="394174" y="3407150"/>
            <a:ext cx="4218347" cy="1496125"/>
          </a:xfrm>
          <a:prstGeom prst="rect">
            <a:avLst/>
          </a:prstGeom>
          <a:noFill/>
          <a:ln>
            <a:noFill/>
          </a:ln>
        </p:spPr>
      </p:pic>
      <p:pic>
        <p:nvPicPr>
          <p:cNvPr id="331" name="Google Shape;331;p47"/>
          <p:cNvPicPr preferRelativeResize="0"/>
          <p:nvPr/>
        </p:nvPicPr>
        <p:blipFill>
          <a:blip r:embed="rId5">
            <a:alphaModFix/>
          </a:blip>
          <a:stretch>
            <a:fillRect/>
          </a:stretch>
        </p:blipFill>
        <p:spPr>
          <a:xfrm>
            <a:off x="5075675" y="1400525"/>
            <a:ext cx="3959525" cy="3059450"/>
          </a:xfrm>
          <a:prstGeom prst="rect">
            <a:avLst/>
          </a:prstGeom>
          <a:noFill/>
          <a:ln>
            <a:noFill/>
          </a:ln>
        </p:spPr>
      </p:pic>
      <p:cxnSp>
        <p:nvCxnSpPr>
          <p:cNvPr id="332" name="Google Shape;332;p47"/>
          <p:cNvCxnSpPr/>
          <p:nvPr/>
        </p:nvCxnSpPr>
        <p:spPr>
          <a:xfrm>
            <a:off x="5019550" y="1103075"/>
            <a:ext cx="0" cy="39165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162500" y="193600"/>
            <a:ext cx="4388700" cy="857400"/>
          </a:xfrm>
          <a:prstGeom prst="rect">
            <a:avLst/>
          </a:prstGeom>
        </p:spPr>
        <p:txBody>
          <a:bodyPr anchorCtr="0" anchor="ctr" bIns="45700" lIns="91425" spcFirstLastPara="1" rIns="91425" wrap="square" tIns="45700">
            <a:noAutofit/>
          </a:bodyPr>
          <a:lstStyle/>
          <a:p>
            <a:pPr indent="0" lvl="0" marL="457200" rtl="0" algn="ctr">
              <a:spcBef>
                <a:spcPts val="0"/>
              </a:spcBef>
              <a:spcAft>
                <a:spcPts val="0"/>
              </a:spcAft>
              <a:buNone/>
            </a:pPr>
            <a:r>
              <a:rPr b="1" lang="en" sz="1800">
                <a:solidFill>
                  <a:srgbClr val="000000"/>
                </a:solidFill>
              </a:rPr>
              <a:t>a) </a:t>
            </a:r>
            <a:r>
              <a:rPr b="1" lang="en" sz="1800">
                <a:solidFill>
                  <a:srgbClr val="000000"/>
                </a:solidFill>
              </a:rPr>
              <a:t>Face detection &amp; augmentation</a:t>
            </a:r>
            <a:endParaRPr b="1" sz="4200"/>
          </a:p>
        </p:txBody>
      </p:sp>
      <p:sp>
        <p:nvSpPr>
          <p:cNvPr id="338" name="Google Shape;338;p48"/>
          <p:cNvSpPr txBox="1"/>
          <p:nvPr>
            <p:ph idx="1" type="body"/>
          </p:nvPr>
        </p:nvSpPr>
        <p:spPr>
          <a:xfrm>
            <a:off x="457200" y="1200150"/>
            <a:ext cx="8229600" cy="38814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sz="1600">
                <a:solidFill>
                  <a:srgbClr val="000000"/>
                </a:solidFill>
              </a:rPr>
              <a:t>Viola jones method</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Harr like features</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Integral Image</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Adaboost Cascade</a:t>
            </a:r>
            <a:endParaRPr sz="1600">
              <a:solidFill>
                <a:srgbClr val="000000"/>
              </a:solidFill>
            </a:endParaRPr>
          </a:p>
          <a:p>
            <a:pPr indent="0" lvl="0" marL="0" rtl="0" algn="l">
              <a:spcBef>
                <a:spcPts val="360"/>
              </a:spcBef>
              <a:spcAft>
                <a:spcPts val="0"/>
              </a:spcAft>
              <a:buNone/>
            </a:pPr>
            <a:r>
              <a:t/>
            </a:r>
            <a:endParaRPr sz="1600">
              <a:solidFill>
                <a:srgbClr val="000000"/>
              </a:solidFill>
            </a:endParaRPr>
          </a:p>
          <a:p>
            <a:pPr indent="-342900" lvl="0" marL="457200" rtl="0" algn="l">
              <a:spcBef>
                <a:spcPts val="360"/>
              </a:spcBef>
              <a:spcAft>
                <a:spcPts val="0"/>
              </a:spcAft>
              <a:buSzPts val="1800"/>
              <a:buChar char="•"/>
            </a:pPr>
            <a:r>
              <a:rPr lang="en" sz="1600">
                <a:solidFill>
                  <a:srgbClr val="000000"/>
                </a:solidFill>
              </a:rPr>
              <a:t>HOG filter was also considered</a:t>
            </a:r>
            <a:endParaRPr sz="1600">
              <a:solidFill>
                <a:srgbClr val="000000"/>
              </a:solidFill>
            </a:endParaRPr>
          </a:p>
          <a:p>
            <a:pPr indent="0" lvl="0" marL="457200" rtl="0" algn="l">
              <a:spcBef>
                <a:spcPts val="360"/>
              </a:spcBef>
              <a:spcAft>
                <a:spcPts val="0"/>
              </a:spcAft>
              <a:buNone/>
            </a:pPr>
            <a:r>
              <a:t/>
            </a:r>
            <a:endParaRPr sz="1600">
              <a:solidFill>
                <a:srgbClr val="000000"/>
              </a:solidFill>
            </a:endParaRPr>
          </a:p>
          <a:p>
            <a:pPr indent="-342900" lvl="0" marL="457200" rtl="0" algn="l">
              <a:spcBef>
                <a:spcPts val="360"/>
              </a:spcBef>
              <a:spcAft>
                <a:spcPts val="0"/>
              </a:spcAft>
              <a:buSzPts val="1800"/>
              <a:buChar char="•"/>
            </a:pPr>
            <a:r>
              <a:rPr lang="en" sz="1600">
                <a:solidFill>
                  <a:srgbClr val="000000"/>
                </a:solidFill>
              </a:rPr>
              <a:t>Eyes were </a:t>
            </a:r>
            <a:r>
              <a:rPr lang="en" sz="1600">
                <a:solidFill>
                  <a:srgbClr val="000000"/>
                </a:solidFill>
              </a:rPr>
              <a:t>detected</a:t>
            </a:r>
            <a:r>
              <a:rPr lang="en" sz="1600">
                <a:solidFill>
                  <a:srgbClr val="000000"/>
                </a:solidFill>
              </a:rPr>
              <a:t> and thus by the angle we get  to know if the face is straight. It was then shifted, scaled and </a:t>
            </a:r>
            <a:r>
              <a:rPr lang="en" sz="1600">
                <a:solidFill>
                  <a:srgbClr val="000000"/>
                </a:solidFill>
              </a:rPr>
              <a:t>straightened</a:t>
            </a:r>
            <a:r>
              <a:rPr lang="en" sz="1600">
                <a:solidFill>
                  <a:srgbClr val="000000"/>
                </a:solidFill>
              </a:rPr>
              <a:t>.</a:t>
            </a:r>
            <a:endParaRPr/>
          </a:p>
          <a:p>
            <a:pPr indent="0" lvl="0" marL="914400" rtl="0" algn="l">
              <a:spcBef>
                <a:spcPts val="360"/>
              </a:spcBef>
              <a:spcAft>
                <a:spcPts val="0"/>
              </a:spcAft>
              <a:buNone/>
            </a:pPr>
            <a:r>
              <a:rPr lang="en"/>
              <a:t> </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t/>
            </a:r>
            <a:endParaRPr/>
          </a:p>
        </p:txBody>
      </p:sp>
      <p:pic>
        <p:nvPicPr>
          <p:cNvPr id="339" name="Google Shape;339;p48"/>
          <p:cNvPicPr preferRelativeResize="0"/>
          <p:nvPr/>
        </p:nvPicPr>
        <p:blipFill>
          <a:blip r:embed="rId3">
            <a:alphaModFix/>
          </a:blip>
          <a:stretch>
            <a:fillRect/>
          </a:stretch>
        </p:blipFill>
        <p:spPr>
          <a:xfrm>
            <a:off x="5842950" y="1434275"/>
            <a:ext cx="3042176" cy="2355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1800">
                <a:solidFill>
                  <a:srgbClr val="000000"/>
                </a:solidFill>
              </a:rPr>
              <a:t>b) Feature engineering</a:t>
            </a:r>
            <a:endParaRPr/>
          </a:p>
        </p:txBody>
      </p:sp>
      <p:pic>
        <p:nvPicPr>
          <p:cNvPr id="345" name="Google Shape;345;p49"/>
          <p:cNvPicPr preferRelativeResize="0"/>
          <p:nvPr/>
        </p:nvPicPr>
        <p:blipFill>
          <a:blip r:embed="rId3">
            <a:alphaModFix/>
          </a:blip>
          <a:stretch>
            <a:fillRect/>
          </a:stretch>
        </p:blipFill>
        <p:spPr>
          <a:xfrm>
            <a:off x="285075" y="1450100"/>
            <a:ext cx="3626375" cy="3098500"/>
          </a:xfrm>
          <a:prstGeom prst="rect">
            <a:avLst/>
          </a:prstGeom>
          <a:noFill/>
          <a:ln>
            <a:noFill/>
          </a:ln>
        </p:spPr>
      </p:pic>
      <p:cxnSp>
        <p:nvCxnSpPr>
          <p:cNvPr id="346" name="Google Shape;346;p49"/>
          <p:cNvCxnSpPr/>
          <p:nvPr/>
        </p:nvCxnSpPr>
        <p:spPr>
          <a:xfrm>
            <a:off x="4386075" y="1063378"/>
            <a:ext cx="0" cy="4030500"/>
          </a:xfrm>
          <a:prstGeom prst="straightConnector1">
            <a:avLst/>
          </a:prstGeom>
          <a:noFill/>
          <a:ln cap="flat" cmpd="sng" w="38100">
            <a:solidFill>
              <a:schemeClr val="dk2"/>
            </a:solidFill>
            <a:prstDash val="solid"/>
            <a:round/>
            <a:headEnd len="med" w="med" type="none"/>
            <a:tailEnd len="med" w="med" type="none"/>
          </a:ln>
        </p:spPr>
      </p:cxnSp>
      <p:pic>
        <p:nvPicPr>
          <p:cNvPr id="347" name="Google Shape;347;p49"/>
          <p:cNvPicPr preferRelativeResize="0"/>
          <p:nvPr/>
        </p:nvPicPr>
        <p:blipFill>
          <a:blip r:embed="rId4">
            <a:alphaModFix/>
          </a:blip>
          <a:stretch>
            <a:fillRect/>
          </a:stretch>
        </p:blipFill>
        <p:spPr>
          <a:xfrm>
            <a:off x="4798725" y="1576942"/>
            <a:ext cx="4079950" cy="28448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229825" y="205975"/>
            <a:ext cx="4478400" cy="665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Dimensionality</a:t>
            </a:r>
            <a:r>
              <a:rPr lang="en" sz="2600">
                <a:highlight>
                  <a:srgbClr val="FFFFFF"/>
                </a:highlight>
                <a:latin typeface="Arial"/>
                <a:ea typeface="Arial"/>
                <a:cs typeface="Arial"/>
                <a:sym typeface="Arial"/>
              </a:rPr>
              <a:t>   reduction</a:t>
            </a:r>
            <a:endParaRPr sz="2600">
              <a:highlight>
                <a:srgbClr val="FFFFFF"/>
              </a:highlight>
              <a:latin typeface="Arial"/>
              <a:ea typeface="Arial"/>
              <a:cs typeface="Arial"/>
              <a:sym typeface="Arial"/>
            </a:endParaRPr>
          </a:p>
        </p:txBody>
      </p:sp>
      <p:pic>
        <p:nvPicPr>
          <p:cNvPr id="353" name="Google Shape;353;p50"/>
          <p:cNvPicPr preferRelativeResize="0"/>
          <p:nvPr/>
        </p:nvPicPr>
        <p:blipFill rotWithShape="1">
          <a:blip r:embed="rId3">
            <a:alphaModFix/>
          </a:blip>
          <a:srcRect b="0" l="49809" r="0" t="23826"/>
          <a:stretch/>
        </p:blipFill>
        <p:spPr>
          <a:xfrm>
            <a:off x="5575925" y="0"/>
            <a:ext cx="3484075" cy="2828325"/>
          </a:xfrm>
          <a:prstGeom prst="rect">
            <a:avLst/>
          </a:prstGeom>
          <a:noFill/>
          <a:ln>
            <a:noFill/>
          </a:ln>
        </p:spPr>
      </p:pic>
      <p:pic>
        <p:nvPicPr>
          <p:cNvPr id="354" name="Google Shape;354;p50"/>
          <p:cNvPicPr preferRelativeResize="0"/>
          <p:nvPr/>
        </p:nvPicPr>
        <p:blipFill rotWithShape="1">
          <a:blip r:embed="rId4">
            <a:alphaModFix/>
          </a:blip>
          <a:srcRect b="2024" l="2557" r="49811" t="23824"/>
          <a:stretch/>
        </p:blipFill>
        <p:spPr>
          <a:xfrm>
            <a:off x="4263475" y="2571750"/>
            <a:ext cx="2969425" cy="2472700"/>
          </a:xfrm>
          <a:prstGeom prst="rect">
            <a:avLst/>
          </a:prstGeom>
          <a:noFill/>
          <a:ln>
            <a:noFill/>
          </a:ln>
        </p:spPr>
      </p:pic>
      <p:pic>
        <p:nvPicPr>
          <p:cNvPr id="355" name="Google Shape;355;p50"/>
          <p:cNvPicPr preferRelativeResize="0"/>
          <p:nvPr/>
        </p:nvPicPr>
        <p:blipFill>
          <a:blip r:embed="rId5">
            <a:alphaModFix/>
          </a:blip>
          <a:stretch>
            <a:fillRect/>
          </a:stretch>
        </p:blipFill>
        <p:spPr>
          <a:xfrm>
            <a:off x="362112" y="1883884"/>
            <a:ext cx="3558326" cy="25874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600">
                <a:highlight>
                  <a:srgbClr val="FFFFFF"/>
                </a:highlight>
                <a:latin typeface="Arial"/>
                <a:ea typeface="Arial"/>
                <a:cs typeface="Arial"/>
                <a:sym typeface="Arial"/>
              </a:rPr>
              <a:t>SVM Model Analysis</a:t>
            </a:r>
            <a:r>
              <a:rPr lang="en"/>
              <a:t> </a:t>
            </a:r>
            <a:endParaRPr/>
          </a:p>
        </p:txBody>
      </p:sp>
      <p:sp>
        <p:nvSpPr>
          <p:cNvPr id="361" name="Google Shape;361;p51"/>
          <p:cNvSpPr txBox="1"/>
          <p:nvPr>
            <p:ph idx="1" type="body"/>
          </p:nvPr>
        </p:nvSpPr>
        <p:spPr>
          <a:xfrm>
            <a:off x="457200" y="1200150"/>
            <a:ext cx="8229600" cy="38193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sz="1600">
                <a:solidFill>
                  <a:srgbClr val="000000"/>
                </a:solidFill>
              </a:rPr>
              <a:t>SVM model used 5 fold CV and used these additional accuracy improvements :</a:t>
            </a:r>
            <a:endParaRPr sz="1600">
              <a:solidFill>
                <a:srgbClr val="000000"/>
              </a:solidFill>
            </a:endParaRPr>
          </a:p>
          <a:p>
            <a:pPr indent="0" lvl="0" marL="0" rtl="0" algn="l">
              <a:spcBef>
                <a:spcPts val="360"/>
              </a:spcBef>
              <a:spcAft>
                <a:spcPts val="0"/>
              </a:spcAft>
              <a:buNone/>
            </a:pPr>
            <a:r>
              <a:t/>
            </a:r>
            <a:endParaRPr sz="1600">
              <a:solidFill>
                <a:srgbClr val="000000"/>
              </a:solidFill>
            </a:endParaRPr>
          </a:p>
          <a:p>
            <a:pPr indent="-342900" lvl="1" marL="914400" rtl="0" algn="l">
              <a:spcBef>
                <a:spcPts val="360"/>
              </a:spcBef>
              <a:spcAft>
                <a:spcPts val="0"/>
              </a:spcAft>
              <a:buSzPts val="1800"/>
              <a:buChar char="–"/>
            </a:pPr>
            <a:r>
              <a:rPr lang="en" sz="1600">
                <a:solidFill>
                  <a:srgbClr val="000000"/>
                </a:solidFill>
              </a:rPr>
              <a:t>Voting classifier using Poly and rbf kernel</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Adaboost SVM</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Random Forest - SVM (only for age)</a:t>
            </a:r>
            <a:endParaRPr sz="1600">
              <a:solidFill>
                <a:srgbClr val="000000"/>
              </a:solidFill>
            </a:endParaRPr>
          </a:p>
          <a:p>
            <a:pPr indent="-342900" lvl="1" marL="914400" rtl="0" algn="l">
              <a:spcBef>
                <a:spcPts val="0"/>
              </a:spcBef>
              <a:spcAft>
                <a:spcPts val="0"/>
              </a:spcAft>
              <a:buSzPts val="1800"/>
              <a:buChar char="–"/>
            </a:pPr>
            <a:r>
              <a:rPr lang="en" sz="1600">
                <a:solidFill>
                  <a:srgbClr val="000000"/>
                </a:solidFill>
              </a:rPr>
              <a:t>KNN(classification) - SVM(regression)</a:t>
            </a:r>
            <a:endParaRPr sz="1600">
              <a:solidFill>
                <a:srgbClr val="000000"/>
              </a:solidFill>
            </a:endParaRPr>
          </a:p>
          <a:p>
            <a:pPr indent="0" lvl="0" marL="0" rtl="0" algn="l">
              <a:spcBef>
                <a:spcPts val="360"/>
              </a:spcBef>
              <a:spcAft>
                <a:spcPts val="0"/>
              </a:spcAft>
              <a:buNone/>
            </a:pPr>
            <a:r>
              <a:t/>
            </a:r>
            <a:endParaRPr sz="1600">
              <a:solidFill>
                <a:srgbClr val="000000"/>
              </a:solidFill>
            </a:endParaRPr>
          </a:p>
          <a:p>
            <a:pPr indent="0" lvl="0" marL="0" rtl="0" algn="l">
              <a:spcBef>
                <a:spcPts val="360"/>
              </a:spcBef>
              <a:spcAft>
                <a:spcPts val="0"/>
              </a:spcAft>
              <a:buNone/>
            </a:pPr>
            <a:r>
              <a:t/>
            </a:r>
            <a:endParaRPr sz="1600">
              <a:solidFill>
                <a:srgbClr val="000000"/>
              </a:solidFill>
            </a:endParaRPr>
          </a:p>
          <a:p>
            <a:pPr indent="-342900" lvl="0" marL="457200" rtl="0" algn="l">
              <a:spcBef>
                <a:spcPts val="360"/>
              </a:spcBef>
              <a:spcAft>
                <a:spcPts val="0"/>
              </a:spcAft>
              <a:buSzPts val="1800"/>
              <a:buChar char="•"/>
            </a:pPr>
            <a:r>
              <a:rPr lang="en" sz="1600">
                <a:solidFill>
                  <a:srgbClr val="000000"/>
                </a:solidFill>
              </a:rPr>
              <a:t>Further these will be tuned using Grid search, Random search and Bayesian Optimization.</a:t>
            </a:r>
            <a:endParaRPr sz="1600">
              <a:solidFill>
                <a:srgbClr val="000000"/>
              </a:solidFill>
            </a:endParaRPr>
          </a:p>
          <a:p>
            <a:pPr indent="0" lvl="0" marL="457200" rtl="0" algn="l">
              <a:spcBef>
                <a:spcPts val="360"/>
              </a:spcBef>
              <a:spcAft>
                <a:spcPts val="0"/>
              </a:spcAft>
              <a:buNone/>
            </a:pPr>
            <a:r>
              <a:t/>
            </a:r>
            <a:endParaRPr sz="1600">
              <a:solidFill>
                <a:srgbClr val="000000"/>
              </a:solidFill>
            </a:endParaRPr>
          </a:p>
          <a:p>
            <a:pPr indent="-342900" lvl="0" marL="457200" rtl="0" algn="l">
              <a:spcBef>
                <a:spcPts val="360"/>
              </a:spcBef>
              <a:spcAft>
                <a:spcPts val="0"/>
              </a:spcAft>
              <a:buSzPts val="1800"/>
              <a:buChar char="•"/>
            </a:pPr>
            <a:r>
              <a:rPr lang="en" sz="1600">
                <a:solidFill>
                  <a:srgbClr val="000000"/>
                </a:solidFill>
              </a:rPr>
              <a:t>Result - 93.5% test accuracy for voting classifier</a:t>
            </a:r>
            <a:endParaRPr/>
          </a:p>
          <a:p>
            <a:pPr indent="0" lvl="0" marL="457200" rtl="0" algn="l">
              <a:spcBef>
                <a:spcPts val="36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65" name="Shape 365"/>
        <p:cNvGrpSpPr/>
        <p:nvPr/>
      </p:nvGrpSpPr>
      <p:grpSpPr>
        <a:xfrm>
          <a:off x="0" y="0"/>
          <a:ext cx="0" cy="0"/>
          <a:chOff x="0" y="0"/>
          <a:chExt cx="0" cy="0"/>
        </a:xfrm>
      </p:grpSpPr>
      <p:sp>
        <p:nvSpPr>
          <p:cNvPr id="366" name="Google Shape;366;p52"/>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67" name="Google Shape;367;p5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68" name="Google Shape;368;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What next ????</a:t>
            </a:r>
            <a:endParaRPr/>
          </a:p>
        </p:txBody>
      </p:sp>
      <p:sp>
        <p:nvSpPr>
          <p:cNvPr id="374" name="Google Shape;374;p53"/>
          <p:cNvSpPr txBox="1"/>
          <p:nvPr>
            <p:ph idx="1" type="body"/>
          </p:nvPr>
        </p:nvSpPr>
        <p:spPr>
          <a:xfrm>
            <a:off x="457200" y="1200150"/>
            <a:ext cx="8229600" cy="3745200"/>
          </a:xfrm>
          <a:prstGeom prst="rect">
            <a:avLst/>
          </a:prstGeom>
        </p:spPr>
        <p:txBody>
          <a:bodyPr anchorCtr="0" anchor="t" bIns="45700" lIns="91425" spcFirstLastPara="1" rIns="91425" wrap="square" tIns="45700">
            <a:noAutofit/>
          </a:bodyPr>
          <a:lstStyle/>
          <a:p>
            <a:pPr indent="-374650" lvl="0" marL="457200" rtl="0" algn="l">
              <a:spcBef>
                <a:spcPts val="360"/>
              </a:spcBef>
              <a:spcAft>
                <a:spcPts val="0"/>
              </a:spcAft>
              <a:buSzPts val="2300"/>
              <a:buChar char="•"/>
            </a:pPr>
            <a:r>
              <a:rPr lang="en" sz="2300"/>
              <a:t>Research paper</a:t>
            </a:r>
            <a:endParaRPr sz="2300"/>
          </a:p>
          <a:p>
            <a:pPr indent="-374650" lvl="1" marL="914400" rtl="0" algn="l">
              <a:spcBef>
                <a:spcPts val="0"/>
              </a:spcBef>
              <a:spcAft>
                <a:spcPts val="0"/>
              </a:spcAft>
              <a:buSzPts val="2300"/>
              <a:buChar char="–"/>
            </a:pPr>
            <a:r>
              <a:rPr lang="en" sz="2300"/>
              <a:t>Different methods and their results.</a:t>
            </a:r>
            <a:endParaRPr sz="2300"/>
          </a:p>
          <a:p>
            <a:pPr indent="-374650" lvl="1" marL="914400" rtl="0" algn="l">
              <a:spcBef>
                <a:spcPts val="0"/>
              </a:spcBef>
              <a:spcAft>
                <a:spcPts val="0"/>
              </a:spcAft>
              <a:buSzPts val="2300"/>
              <a:buChar char="–"/>
            </a:pPr>
            <a:r>
              <a:rPr lang="en" sz="2300"/>
              <a:t>Model Benchmarking </a:t>
            </a:r>
            <a:endParaRPr sz="2300"/>
          </a:p>
          <a:p>
            <a:pPr indent="-374650" lvl="0" marL="457200" rtl="0" algn="l">
              <a:spcBef>
                <a:spcPts val="0"/>
              </a:spcBef>
              <a:spcAft>
                <a:spcPts val="0"/>
              </a:spcAft>
              <a:buSzPts val="2300"/>
              <a:buChar char="•"/>
            </a:pPr>
            <a:r>
              <a:rPr lang="en" sz="2300"/>
              <a:t>Practical</a:t>
            </a:r>
            <a:r>
              <a:rPr lang="en" sz="2300"/>
              <a:t>  implementation</a:t>
            </a:r>
            <a:endParaRPr sz="2300"/>
          </a:p>
          <a:p>
            <a:pPr indent="-374650" lvl="1" marL="914400" rtl="0" algn="l">
              <a:spcBef>
                <a:spcPts val="0"/>
              </a:spcBef>
              <a:spcAft>
                <a:spcPts val="0"/>
              </a:spcAft>
              <a:buSzPts val="2300"/>
              <a:buChar char="–"/>
            </a:pPr>
            <a:r>
              <a:rPr lang="en" sz="2300"/>
              <a:t>Using 3-D image analysis</a:t>
            </a:r>
            <a:endParaRPr sz="2300"/>
          </a:p>
          <a:p>
            <a:pPr indent="-374650" lvl="1" marL="914400" rtl="0" algn="l">
              <a:spcBef>
                <a:spcPts val="0"/>
              </a:spcBef>
              <a:spcAft>
                <a:spcPts val="0"/>
              </a:spcAft>
              <a:buSzPts val="2300"/>
              <a:buChar char="–"/>
            </a:pPr>
            <a:r>
              <a:rPr lang="en" sz="2300"/>
              <a:t>Image enhancement and face detection in real video stream.</a:t>
            </a:r>
            <a:endParaRPr sz="2300"/>
          </a:p>
          <a:p>
            <a:pPr indent="-374650" lvl="0" marL="457200" rtl="0" algn="l">
              <a:spcBef>
                <a:spcPts val="0"/>
              </a:spcBef>
              <a:spcAft>
                <a:spcPts val="0"/>
              </a:spcAft>
              <a:buSzPts val="2300"/>
              <a:buChar char="•"/>
            </a:pPr>
            <a:r>
              <a:rPr lang="en" sz="2300"/>
              <a:t>Application domain</a:t>
            </a:r>
            <a:endParaRPr sz="2300"/>
          </a:p>
          <a:p>
            <a:pPr indent="-374650" lvl="1" marL="914400" rtl="0" algn="l">
              <a:spcBef>
                <a:spcPts val="0"/>
              </a:spcBef>
              <a:spcAft>
                <a:spcPts val="0"/>
              </a:spcAft>
              <a:buSzPts val="2300"/>
              <a:buChar char="–"/>
            </a:pPr>
            <a:r>
              <a:rPr lang="en" sz="2300"/>
              <a:t>Embedding with IoT and making a real life solution.</a:t>
            </a:r>
            <a:endParaRPr sz="2300"/>
          </a:p>
          <a:p>
            <a:pPr indent="-374650" lvl="1" marL="914400" rtl="0" algn="l">
              <a:spcBef>
                <a:spcPts val="0"/>
              </a:spcBef>
              <a:spcAft>
                <a:spcPts val="0"/>
              </a:spcAft>
              <a:buSzPts val="2300"/>
              <a:buChar char="–"/>
            </a:pPr>
            <a:r>
              <a:rPr lang="en" sz="2300"/>
              <a:t>Smart Cosmetic solutions </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ctrTitle"/>
          </p:nvPr>
        </p:nvSpPr>
        <p:spPr>
          <a:xfrm>
            <a:off x="876301" y="69050"/>
            <a:ext cx="7956000" cy="6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Work Done till now…...</a:t>
            </a:r>
            <a:endParaRPr sz="2600"/>
          </a:p>
        </p:txBody>
      </p:sp>
      <p:sp>
        <p:nvSpPr>
          <p:cNvPr id="144" name="Google Shape;144;p27"/>
          <p:cNvSpPr txBox="1"/>
          <p:nvPr>
            <p:ph idx="1" type="subTitle"/>
          </p:nvPr>
        </p:nvSpPr>
        <p:spPr>
          <a:xfrm>
            <a:off x="263700" y="1087375"/>
            <a:ext cx="8690400" cy="42114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600">
                <a:solidFill>
                  <a:schemeClr val="dk1"/>
                </a:solidFill>
              </a:rPr>
              <a:t> </a:t>
            </a:r>
            <a:r>
              <a:rPr b="1" lang="en" sz="1600">
                <a:solidFill>
                  <a:schemeClr val="dk1"/>
                </a:solidFill>
                <a:latin typeface="Calibri"/>
                <a:ea typeface="Calibri"/>
                <a:cs typeface="Calibri"/>
                <a:sym typeface="Calibri"/>
              </a:rPr>
              <a:t>Week 1</a:t>
            </a:r>
            <a:r>
              <a:rPr lang="en" sz="1600">
                <a:solidFill>
                  <a:schemeClr val="dk1"/>
                </a:solidFill>
                <a:latin typeface="Calibri"/>
                <a:ea typeface="Calibri"/>
                <a:cs typeface="Calibri"/>
                <a:sym typeface="Calibri"/>
              </a:rPr>
              <a:t> :  Familiarization Deep Learning and Facial demographics by reading 6 research papers provided by ma’am.</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rPr>
              <a:t> </a:t>
            </a:r>
            <a:r>
              <a:rPr b="1" lang="en" sz="1600">
                <a:solidFill>
                  <a:schemeClr val="dk1"/>
                </a:solidFill>
                <a:latin typeface="Calibri"/>
                <a:ea typeface="Calibri"/>
                <a:cs typeface="Calibri"/>
                <a:sym typeface="Calibri"/>
              </a:rPr>
              <a:t>Week 2 </a:t>
            </a:r>
            <a:r>
              <a:rPr lang="en" sz="1600">
                <a:solidFill>
                  <a:schemeClr val="dk1"/>
                </a:solidFill>
                <a:latin typeface="Calibri"/>
                <a:ea typeface="Calibri"/>
                <a:cs typeface="Calibri"/>
                <a:sym typeface="Calibri"/>
              </a:rPr>
              <a:t>: Performed EDA on the dataset, to understand data distribution as well as know more about </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rPr lang="en" sz="1600">
                <a:solidFill>
                  <a:schemeClr val="dk1"/>
                </a:solidFill>
                <a:latin typeface="Calibri"/>
                <a:ea typeface="Calibri"/>
                <a:cs typeface="Calibri"/>
                <a:sym typeface="Calibri"/>
              </a:rPr>
              <a:t>   the given dataset.</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rPr lang="en" sz="1600">
                <a:solidFill>
                  <a:schemeClr val="dk1"/>
                </a:solidFill>
              </a:rPr>
              <a:t> </a:t>
            </a:r>
            <a:r>
              <a:rPr b="1" lang="en" sz="1600">
                <a:solidFill>
                  <a:schemeClr val="dk1"/>
                </a:solidFill>
                <a:latin typeface="Calibri"/>
                <a:ea typeface="Calibri"/>
                <a:cs typeface="Calibri"/>
                <a:sym typeface="Calibri"/>
              </a:rPr>
              <a:t>Week 3</a:t>
            </a:r>
            <a:r>
              <a:rPr lang="en" sz="1600">
                <a:solidFill>
                  <a:schemeClr val="dk1"/>
                </a:solidFill>
                <a:latin typeface="Calibri"/>
                <a:ea typeface="Calibri"/>
                <a:cs typeface="Calibri"/>
                <a:sym typeface="Calibri"/>
              </a:rPr>
              <a:t>:  Basic model for gender and age classifier, that classifies gender and age into 2 and  5 classes respectively. </a:t>
            </a:r>
            <a:endParaRPr sz="16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80" name="Google Shape;380;p54"/>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81" name="Google Shape;381;p54"/>
          <p:cNvPicPr preferRelativeResize="0"/>
          <p:nvPr/>
        </p:nvPicPr>
        <p:blipFill rotWithShape="1">
          <a:blip r:embed="rId3">
            <a:alphaModFix/>
          </a:blip>
          <a:srcRect b="7501"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237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Contents</a:t>
            </a:r>
            <a:endParaRPr sz="2600"/>
          </a:p>
        </p:txBody>
      </p:sp>
      <p:sp>
        <p:nvSpPr>
          <p:cNvPr id="150" name="Google Shape;150;p28"/>
          <p:cNvSpPr txBox="1"/>
          <p:nvPr>
            <p:ph idx="1" type="body"/>
          </p:nvPr>
        </p:nvSpPr>
        <p:spPr>
          <a:xfrm>
            <a:off x="311700" y="1152475"/>
            <a:ext cx="5327400" cy="3879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Introduction to Facial demographics</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AutoNum type="arabicPeriod"/>
            </a:pPr>
            <a:r>
              <a:rPr lang="en" sz="1900"/>
              <a:t>Project Outlines</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AutoNum type="arabicPeriod"/>
            </a:pPr>
            <a:r>
              <a:rPr lang="en" sz="1900"/>
              <a:t>Work Plan</a:t>
            </a:r>
            <a:endParaRPr sz="1900"/>
          </a:p>
          <a:p>
            <a:pPr indent="0" lvl="0" marL="457200" rtl="0" algn="l">
              <a:spcBef>
                <a:spcPts val="1600"/>
              </a:spcBef>
              <a:spcAft>
                <a:spcPts val="0"/>
              </a:spcAft>
              <a:buNone/>
            </a:pPr>
            <a:r>
              <a:t/>
            </a:r>
            <a:endParaRPr sz="1900"/>
          </a:p>
          <a:p>
            <a:pPr indent="-349250" lvl="0" marL="457200" rtl="0" algn="l">
              <a:spcBef>
                <a:spcPts val="1600"/>
              </a:spcBef>
              <a:spcAft>
                <a:spcPts val="0"/>
              </a:spcAft>
              <a:buSzPts val="1900"/>
              <a:buAutoNum type="arabicPeriod"/>
            </a:pPr>
            <a:r>
              <a:rPr lang="en" sz="1900"/>
              <a:t>Conclusion and the Way forward</a:t>
            </a:r>
            <a:endParaRPr sz="1900"/>
          </a:p>
        </p:txBody>
      </p:sp>
      <p:pic>
        <p:nvPicPr>
          <p:cNvPr id="151" name="Google Shape;151;p28"/>
          <p:cNvPicPr preferRelativeResize="0"/>
          <p:nvPr/>
        </p:nvPicPr>
        <p:blipFill>
          <a:blip r:embed="rId3">
            <a:alphaModFix/>
          </a:blip>
          <a:stretch>
            <a:fillRect/>
          </a:stretch>
        </p:blipFill>
        <p:spPr>
          <a:xfrm>
            <a:off x="5096925" y="1902801"/>
            <a:ext cx="3735374" cy="2482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ph type="ctrTitle"/>
          </p:nvPr>
        </p:nvSpPr>
        <p:spPr>
          <a:xfrm>
            <a:off x="513950" y="69050"/>
            <a:ext cx="8473800" cy="63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What  is  Facial  Demographics ?</a:t>
            </a:r>
            <a:endParaRPr sz="2600"/>
          </a:p>
        </p:txBody>
      </p:sp>
      <p:sp>
        <p:nvSpPr>
          <p:cNvPr id="157" name="Google Shape;157;p29"/>
          <p:cNvSpPr txBox="1"/>
          <p:nvPr>
            <p:ph idx="1" type="subTitle"/>
          </p:nvPr>
        </p:nvSpPr>
        <p:spPr>
          <a:xfrm>
            <a:off x="548475" y="871625"/>
            <a:ext cx="8302200" cy="39354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700">
                <a:solidFill>
                  <a:schemeClr val="dk1"/>
                </a:solidFill>
              </a:rPr>
              <a:t>•</a:t>
            </a:r>
            <a:r>
              <a:rPr lang="en" sz="1700">
                <a:solidFill>
                  <a:schemeClr val="dk1"/>
                </a:solidFill>
                <a:latin typeface="Calibri"/>
                <a:ea typeface="Calibri"/>
                <a:cs typeface="Calibri"/>
                <a:sym typeface="Calibri"/>
              </a:rPr>
              <a:t>Facial demographics, essentially refers to taking facial images as input , preprocessing it, and extracting useful information from faces using Machine Learning techniques.</a:t>
            </a:r>
            <a:endParaRPr sz="17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rPr lang="en" sz="1700">
                <a:solidFill>
                  <a:schemeClr val="dk1"/>
                </a:solidFill>
              </a:rPr>
              <a:t>•</a:t>
            </a:r>
            <a:r>
              <a:rPr lang="en" sz="1700">
                <a:solidFill>
                  <a:schemeClr val="dk1"/>
                </a:solidFill>
                <a:latin typeface="Calibri"/>
                <a:ea typeface="Calibri"/>
                <a:cs typeface="Calibri"/>
                <a:sym typeface="Calibri"/>
              </a:rPr>
              <a:t>Analyzing different features of a person from face such as gender, age, race are a part of facial demographics.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p>
        </p:txBody>
      </p:sp>
      <p:pic>
        <p:nvPicPr>
          <p:cNvPr id="158" name="Google Shape;158;p29"/>
          <p:cNvPicPr preferRelativeResize="0"/>
          <p:nvPr/>
        </p:nvPicPr>
        <p:blipFill>
          <a:blip r:embed="rId3">
            <a:alphaModFix/>
          </a:blip>
          <a:stretch>
            <a:fillRect/>
          </a:stretch>
        </p:blipFill>
        <p:spPr>
          <a:xfrm>
            <a:off x="5303575" y="3053075"/>
            <a:ext cx="3277400" cy="183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2" name="Shape 162"/>
        <p:cNvGrpSpPr/>
        <p:nvPr/>
      </p:nvGrpSpPr>
      <p:grpSpPr>
        <a:xfrm>
          <a:off x="0" y="0"/>
          <a:ext cx="0" cy="0"/>
          <a:chOff x="0" y="0"/>
          <a:chExt cx="0" cy="0"/>
        </a:xfrm>
      </p:grpSpPr>
      <p:sp>
        <p:nvSpPr>
          <p:cNvPr id="163" name="Google Shape;163;p30"/>
          <p:cNvSpPr txBox="1"/>
          <p:nvPr>
            <p:ph type="ctrTitle"/>
          </p:nvPr>
        </p:nvSpPr>
        <p:spPr>
          <a:xfrm>
            <a:off x="623400" y="60425"/>
            <a:ext cx="8520600" cy="5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Our  Project</a:t>
            </a:r>
            <a:endParaRPr sz="2600"/>
          </a:p>
        </p:txBody>
      </p:sp>
      <p:sp>
        <p:nvSpPr>
          <p:cNvPr id="164" name="Google Shape;164;p30"/>
          <p:cNvSpPr txBox="1"/>
          <p:nvPr>
            <p:ph idx="1" type="subTitle"/>
          </p:nvPr>
        </p:nvSpPr>
        <p:spPr>
          <a:xfrm>
            <a:off x="427675" y="802600"/>
            <a:ext cx="8431500" cy="4073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700">
                <a:solidFill>
                  <a:schemeClr val="dk1"/>
                </a:solidFill>
              </a:rPr>
              <a:t>•  </a:t>
            </a:r>
            <a:r>
              <a:rPr lang="en" sz="1700">
                <a:solidFill>
                  <a:schemeClr val="dk1"/>
                </a:solidFill>
                <a:latin typeface="Calibri"/>
                <a:ea typeface="Calibri"/>
                <a:cs typeface="Calibri"/>
                <a:sym typeface="Calibri"/>
              </a:rPr>
              <a:t>At  Silver Touch Technologies, the main project is to predict the </a:t>
            </a:r>
            <a:r>
              <a:rPr i="1" lang="en" sz="1700">
                <a:solidFill>
                  <a:schemeClr val="dk1"/>
                </a:solidFill>
                <a:latin typeface="Calibri"/>
                <a:ea typeface="Calibri"/>
                <a:cs typeface="Calibri"/>
                <a:sym typeface="Calibri"/>
              </a:rPr>
              <a:t>gender</a:t>
            </a:r>
            <a:r>
              <a:rPr lang="en" sz="1700">
                <a:solidFill>
                  <a:schemeClr val="dk1"/>
                </a:solidFill>
                <a:latin typeface="Calibri"/>
                <a:ea typeface="Calibri"/>
                <a:cs typeface="Calibri"/>
                <a:sym typeface="Calibri"/>
              </a:rPr>
              <a:t> and </a:t>
            </a:r>
            <a:r>
              <a:rPr i="1" lang="en" sz="1700">
                <a:solidFill>
                  <a:schemeClr val="dk1"/>
                </a:solidFill>
                <a:latin typeface="Calibri"/>
                <a:ea typeface="Calibri"/>
                <a:cs typeface="Calibri"/>
                <a:sym typeface="Calibri"/>
              </a:rPr>
              <a:t>age</a:t>
            </a:r>
            <a:r>
              <a:rPr lang="en" sz="1700">
                <a:solidFill>
                  <a:schemeClr val="dk1"/>
                </a:solidFill>
                <a:latin typeface="Calibri"/>
                <a:ea typeface="Calibri"/>
                <a:cs typeface="Calibri"/>
                <a:sym typeface="Calibri"/>
              </a:rPr>
              <a:t> of a person given his/her face image.</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17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  </a:t>
            </a:r>
            <a:r>
              <a:rPr lang="en" sz="1700">
                <a:solidFill>
                  <a:schemeClr val="dk1"/>
                </a:solidFill>
                <a:latin typeface="Calibri"/>
                <a:ea typeface="Calibri"/>
                <a:cs typeface="Calibri"/>
                <a:sym typeface="Calibri"/>
              </a:rPr>
              <a:t>This is accomplished using Machine Learning /  Deep Learning Techniques such as CNNs.</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1700">
              <a:solidFill>
                <a:schemeClr val="dk1"/>
              </a:solidFill>
            </a:endParaRPr>
          </a:p>
          <a:p>
            <a:pPr indent="0" lvl="0" marL="0" rtl="0" algn="l">
              <a:lnSpc>
                <a:spcPct val="90000"/>
              </a:lnSpc>
              <a:spcBef>
                <a:spcPts val="1000"/>
              </a:spcBef>
              <a:spcAft>
                <a:spcPts val="0"/>
              </a:spcAft>
              <a:buNone/>
            </a:pPr>
            <a:r>
              <a:rPr lang="en" sz="1700">
                <a:solidFill>
                  <a:schemeClr val="dk1"/>
                </a:solidFill>
              </a:rPr>
              <a:t>•  </a:t>
            </a:r>
            <a:r>
              <a:rPr lang="en" sz="1700">
                <a:solidFill>
                  <a:schemeClr val="dk1"/>
                </a:solidFill>
                <a:latin typeface="Calibri"/>
                <a:ea typeface="Calibri"/>
                <a:cs typeface="Calibri"/>
                <a:sym typeface="Calibri"/>
              </a:rPr>
              <a:t>Different students were asked to work on different approaches –</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1.	</a:t>
            </a:r>
            <a:r>
              <a:rPr b="1" lang="en" sz="1700">
                <a:solidFill>
                  <a:schemeClr val="dk1"/>
                </a:solidFill>
                <a:latin typeface="Calibri"/>
                <a:ea typeface="Calibri"/>
                <a:cs typeface="Calibri"/>
                <a:sym typeface="Calibri"/>
              </a:rPr>
              <a:t>Designing CNN  architecture from scratch </a:t>
            </a:r>
            <a:r>
              <a:rPr lang="en" sz="1700">
                <a:solidFill>
                  <a:schemeClr val="dk1"/>
                </a:solidFill>
                <a:latin typeface="Calibri"/>
                <a:ea typeface="Calibri"/>
                <a:cs typeface="Calibri"/>
                <a:sym typeface="Calibri"/>
              </a:rPr>
              <a:t>– Shreyansh, Ashutosh</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2.	</a:t>
            </a:r>
            <a:r>
              <a:rPr b="1" lang="en" sz="1700">
                <a:solidFill>
                  <a:schemeClr val="dk1"/>
                </a:solidFill>
                <a:latin typeface="Calibri"/>
                <a:ea typeface="Calibri"/>
                <a:cs typeface="Calibri"/>
                <a:sym typeface="Calibri"/>
              </a:rPr>
              <a:t>Transfer Learning with CNNs </a:t>
            </a:r>
            <a:r>
              <a:rPr lang="en" sz="1700">
                <a:solidFill>
                  <a:schemeClr val="dk1"/>
                </a:solidFill>
                <a:latin typeface="Calibri"/>
                <a:ea typeface="Calibri"/>
                <a:cs typeface="Calibri"/>
                <a:sym typeface="Calibri"/>
              </a:rPr>
              <a:t>-  Vikas</a:t>
            </a:r>
            <a:endParaRPr sz="17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 sz="1700">
                <a:solidFill>
                  <a:schemeClr val="dk1"/>
                </a:solidFill>
              </a:rPr>
              <a:t>3.	</a:t>
            </a:r>
            <a:r>
              <a:rPr b="1" lang="en" sz="1700">
                <a:solidFill>
                  <a:schemeClr val="dk1"/>
                </a:solidFill>
                <a:latin typeface="Calibri"/>
                <a:ea typeface="Calibri"/>
                <a:cs typeface="Calibri"/>
                <a:sym typeface="Calibri"/>
              </a:rPr>
              <a:t>Core ML models such as SVMs </a:t>
            </a:r>
            <a:r>
              <a:rPr lang="en" sz="1700">
                <a:solidFill>
                  <a:schemeClr val="dk1"/>
                </a:solidFill>
                <a:latin typeface="Calibri"/>
                <a:ea typeface="Calibri"/>
                <a:cs typeface="Calibri"/>
                <a:sym typeface="Calibri"/>
              </a:rPr>
              <a:t>- Jash</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1"/>
          <p:cNvSpPr txBox="1"/>
          <p:nvPr>
            <p:ph type="ctrTitle"/>
          </p:nvPr>
        </p:nvSpPr>
        <p:spPr>
          <a:xfrm>
            <a:off x="876301" y="69050"/>
            <a:ext cx="7956000" cy="6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Weekly  Outline (Post Mid-sem)</a:t>
            </a:r>
            <a:endParaRPr sz="2600"/>
          </a:p>
        </p:txBody>
      </p:sp>
      <p:sp>
        <p:nvSpPr>
          <p:cNvPr id="170" name="Google Shape;170;p31"/>
          <p:cNvSpPr txBox="1"/>
          <p:nvPr>
            <p:ph idx="1" type="subTitle"/>
          </p:nvPr>
        </p:nvSpPr>
        <p:spPr>
          <a:xfrm>
            <a:off x="263700" y="1087375"/>
            <a:ext cx="8690400" cy="42114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600">
                <a:solidFill>
                  <a:schemeClr val="dk1"/>
                </a:solidFill>
              </a:rPr>
              <a:t> </a:t>
            </a:r>
            <a:r>
              <a:rPr b="1" lang="en" sz="1600">
                <a:solidFill>
                  <a:schemeClr val="dk1"/>
                </a:solidFill>
                <a:latin typeface="Calibri"/>
                <a:ea typeface="Calibri"/>
                <a:cs typeface="Calibri"/>
                <a:sym typeface="Calibri"/>
              </a:rPr>
              <a:t>Week 4</a:t>
            </a:r>
            <a:r>
              <a:rPr lang="en" sz="1600">
                <a:solidFill>
                  <a:schemeClr val="dk1"/>
                </a:solidFill>
                <a:latin typeface="Calibri"/>
                <a:ea typeface="Calibri"/>
                <a:cs typeface="Calibri"/>
                <a:sym typeface="Calibri"/>
              </a:rPr>
              <a:t> :  Continue implementation of age and gender classification, trying to get above the baseline and improve accuracy.</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rPr>
              <a:t> </a:t>
            </a:r>
            <a:r>
              <a:rPr b="1" lang="en" sz="1600">
                <a:solidFill>
                  <a:schemeClr val="dk1"/>
                </a:solidFill>
                <a:latin typeface="Calibri"/>
                <a:ea typeface="Calibri"/>
                <a:cs typeface="Calibri"/>
                <a:sym typeface="Calibri"/>
              </a:rPr>
              <a:t>Week 5 </a:t>
            </a:r>
            <a:r>
              <a:rPr lang="en" sz="1600">
                <a:solidFill>
                  <a:schemeClr val="dk1"/>
                </a:solidFill>
                <a:latin typeface="Calibri"/>
                <a:ea typeface="Calibri"/>
                <a:cs typeface="Calibri"/>
                <a:sym typeface="Calibri"/>
              </a:rPr>
              <a:t>: Jump onto age estimation, trying to predict exact ages. Try using another dataset and perform EDA on it as well and then perform age estimation on it.  </a:t>
            </a:r>
            <a:endParaRPr sz="1600">
              <a:solidFill>
                <a:schemeClr val="dk1"/>
              </a:solidFill>
              <a:latin typeface="Calibri"/>
              <a:ea typeface="Calibri"/>
              <a:cs typeface="Calibri"/>
              <a:sym typeface="Calibri"/>
            </a:endParaRPr>
          </a:p>
          <a:p>
            <a:pPr indent="0" lvl="0" marL="0" rtl="0" algn="l">
              <a:lnSpc>
                <a:spcPct val="115000"/>
              </a:lnSpc>
              <a:spcBef>
                <a:spcPts val="10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rPr lang="en" sz="1600">
                <a:solidFill>
                  <a:schemeClr val="dk1"/>
                </a:solidFill>
              </a:rPr>
              <a:t> </a:t>
            </a:r>
            <a:r>
              <a:rPr b="1" lang="en" sz="1600">
                <a:solidFill>
                  <a:schemeClr val="dk1"/>
                </a:solidFill>
                <a:latin typeface="Calibri"/>
                <a:ea typeface="Calibri"/>
                <a:cs typeface="Calibri"/>
                <a:sym typeface="Calibri"/>
              </a:rPr>
              <a:t>Week 6</a:t>
            </a:r>
            <a:r>
              <a:rPr lang="en" sz="1600">
                <a:solidFill>
                  <a:schemeClr val="dk1"/>
                </a:solidFill>
                <a:latin typeface="Calibri"/>
                <a:ea typeface="Calibri"/>
                <a:cs typeface="Calibri"/>
                <a:sym typeface="Calibri"/>
              </a:rPr>
              <a:t>:  Optimise the model to its best, and benchmark its performance. Finally, design a script (pipeline) , so that it can be deployed as an end-to-end Deep Learning model in real world.</a:t>
            </a:r>
            <a:endParaRPr sz="16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Project   Methodology</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graphicFrame>
        <p:nvGraphicFramePr>
          <p:cNvPr id="180" name="Google Shape;180;p33"/>
          <p:cNvGraphicFramePr/>
          <p:nvPr/>
        </p:nvGraphicFramePr>
        <p:xfrm>
          <a:off x="500650" y="955075"/>
          <a:ext cx="3000000" cy="3000000"/>
        </p:xfrm>
        <a:graphic>
          <a:graphicData uri="http://schemas.openxmlformats.org/drawingml/2006/table">
            <a:tbl>
              <a:tblPr bandRow="1" firstRow="1">
                <a:noFill/>
                <a:tableStyleId>{B368E283-7919-4D8D-A601-ABA1AF5456DF}</a:tableStyleId>
              </a:tblPr>
              <a:tblGrid>
                <a:gridCol w="4139575"/>
                <a:gridCol w="4139575"/>
              </a:tblGrid>
              <a:tr h="309250">
                <a:tc>
                  <a:txBody>
                    <a:bodyPr/>
                    <a:lstStyle/>
                    <a:p>
                      <a:pPr indent="0" lvl="0" marL="0" marR="0" rtl="0" algn="ctr">
                        <a:spcBef>
                          <a:spcPts val="0"/>
                        </a:spcBef>
                        <a:spcAft>
                          <a:spcPts val="0"/>
                        </a:spcAft>
                        <a:buNone/>
                      </a:pPr>
                      <a:r>
                        <a:rPr lang="en" u="none" cap="none" strike="noStrike"/>
                        <a:t>Research Paper</a:t>
                      </a:r>
                      <a:endParaRPr u="none" cap="none" strike="noStrike"/>
                    </a:p>
                  </a:txBody>
                  <a:tcPr marT="34300" marB="34300" marR="91450" marL="91450"/>
                </a:tc>
                <a:tc>
                  <a:txBody>
                    <a:bodyPr/>
                    <a:lstStyle/>
                    <a:p>
                      <a:pPr indent="0" lvl="0" marL="0" marR="0" rtl="0" algn="ctr">
                        <a:spcBef>
                          <a:spcPts val="0"/>
                        </a:spcBef>
                        <a:spcAft>
                          <a:spcPts val="0"/>
                        </a:spcAft>
                        <a:buNone/>
                      </a:pPr>
                      <a:r>
                        <a:rPr lang="en" u="none" cap="none" strike="noStrike"/>
                        <a:t>Author(s)</a:t>
                      </a:r>
                      <a:endParaRPr u="none" cap="none" strike="noStrike"/>
                    </a:p>
                  </a:txBody>
                  <a:tcPr marT="34300" marB="34300" marR="91450" marL="91450"/>
                </a:tc>
              </a:tr>
              <a:tr h="574000">
                <a:tc>
                  <a:txBody>
                    <a:bodyPr/>
                    <a:lstStyle/>
                    <a:p>
                      <a:pPr indent="0" lvl="0" marL="0" rtl="0" algn="l">
                        <a:spcBef>
                          <a:spcPts val="0"/>
                        </a:spcBef>
                        <a:spcAft>
                          <a:spcPts val="0"/>
                        </a:spcAft>
                        <a:buClr>
                          <a:schemeClr val="dk1"/>
                        </a:buClr>
                        <a:buSzPts val="1100"/>
                        <a:buFont typeface="Arial"/>
                        <a:buNone/>
                      </a:pPr>
                      <a:r>
                        <a:rPr lang="en"/>
                        <a:t>Age Group and Gender Estimation in the Wild with</a:t>
                      </a:r>
                      <a:endParaRPr/>
                    </a:p>
                    <a:p>
                      <a:pPr indent="0" lvl="0" marL="0" rtl="0" algn="l">
                        <a:spcBef>
                          <a:spcPts val="0"/>
                        </a:spcBef>
                        <a:spcAft>
                          <a:spcPts val="0"/>
                        </a:spcAft>
                        <a:buClr>
                          <a:schemeClr val="dk1"/>
                        </a:buClr>
                        <a:buSzPts val="1100"/>
                        <a:buFont typeface="Arial"/>
                        <a:buNone/>
                      </a:pPr>
                      <a:r>
                        <a:rPr lang="en"/>
                        <a:t>Deep RoR Architecture  </a:t>
                      </a:r>
                      <a:endParaRPr/>
                    </a:p>
                  </a:txBody>
                  <a:tcPr marT="34300" marB="34300" marR="91450" marL="91450"/>
                </a:tc>
                <a:tc>
                  <a:txBody>
                    <a:bodyPr/>
                    <a:lstStyle/>
                    <a:p>
                      <a:pPr indent="0" lvl="0" marL="0" rtl="0" algn="l">
                        <a:spcBef>
                          <a:spcPts val="0"/>
                        </a:spcBef>
                        <a:spcAft>
                          <a:spcPts val="0"/>
                        </a:spcAft>
                        <a:buClr>
                          <a:schemeClr val="dk1"/>
                        </a:buClr>
                        <a:buFont typeface="Arial"/>
                        <a:buNone/>
                      </a:pPr>
                      <a:r>
                        <a:rPr lang="en"/>
                        <a:t>K. Zhang, Ce Gao, Liru Gao, Miao Sun, Xingfang Yuan  </a:t>
                      </a:r>
                      <a:endParaRPr/>
                    </a:p>
                    <a:p>
                      <a:pPr indent="0" lvl="0" marL="0" rtl="0" algn="l">
                        <a:spcBef>
                          <a:spcPts val="0"/>
                        </a:spcBef>
                        <a:spcAft>
                          <a:spcPts val="0"/>
                        </a:spcAft>
                        <a:buClr>
                          <a:schemeClr val="dk1"/>
                        </a:buClr>
                        <a:buFont typeface="Arial"/>
                        <a:buNone/>
                      </a:pPr>
                      <a:r>
                        <a:rPr lang="en"/>
                        <a:t>,Tony X. Han,  Zhenbing Zhao , Baogang Li</a:t>
                      </a:r>
                      <a:endParaRPr/>
                    </a:p>
                  </a:txBody>
                  <a:tcPr marT="34300" marB="34300" marR="91450" marL="91450"/>
                </a:tc>
              </a:tr>
              <a:tr h="602125">
                <a:tc>
                  <a:txBody>
                    <a:bodyPr/>
                    <a:lstStyle/>
                    <a:p>
                      <a:pPr indent="0" lvl="0" marL="0" marR="0" rtl="0" algn="l">
                        <a:spcBef>
                          <a:spcPts val="0"/>
                        </a:spcBef>
                        <a:spcAft>
                          <a:spcPts val="0"/>
                        </a:spcAft>
                        <a:buNone/>
                      </a:pPr>
                      <a:r>
                        <a:rPr lang="en" u="none" cap="none" strike="noStrike"/>
                        <a:t>Face Recognition </a:t>
                      </a:r>
                      <a:r>
                        <a:rPr lang="en"/>
                        <a:t>Based on CNN</a:t>
                      </a:r>
                      <a:endParaRPr u="none" cap="none" strike="noStrike"/>
                    </a:p>
                  </a:txBody>
                  <a:tcPr marT="34300" marB="34300" marR="91450" marL="91450"/>
                </a:tc>
                <a:tc>
                  <a:txBody>
                    <a:bodyPr/>
                    <a:lstStyle/>
                    <a:p>
                      <a:pPr indent="0" lvl="0" marL="0" marR="0" rtl="0" algn="l">
                        <a:spcBef>
                          <a:spcPts val="0"/>
                        </a:spcBef>
                        <a:spcAft>
                          <a:spcPts val="0"/>
                        </a:spcAft>
                        <a:buNone/>
                      </a:pPr>
                      <a:r>
                        <a:rPr lang="en"/>
                        <a:t>Musab Coskun, Aysegil Ucar, Ozal Yildirim, Yakup Demir</a:t>
                      </a:r>
                      <a:endParaRPr u="none" cap="none" strike="noStrike"/>
                    </a:p>
                  </a:txBody>
                  <a:tcPr marT="34300" marB="34300" marR="91450" marL="91450"/>
                </a:tc>
              </a:tr>
              <a:tr h="741050">
                <a:tc>
                  <a:txBody>
                    <a:bodyPr/>
                    <a:lstStyle/>
                    <a:p>
                      <a:pPr indent="0" lvl="0" marL="0" marR="0" rtl="0" algn="l">
                        <a:spcBef>
                          <a:spcPts val="0"/>
                        </a:spcBef>
                        <a:spcAft>
                          <a:spcPts val="0"/>
                        </a:spcAft>
                        <a:buNone/>
                      </a:pPr>
                      <a:r>
                        <a:rPr lang="en" u="none" cap="none" strike="noStrike"/>
                        <a:t>Face Recognition and Age Estimation implications of Changes in Facial Features: A Critical Review Study</a:t>
                      </a:r>
                      <a:endParaRPr u="none" cap="none" strike="noStrike"/>
                    </a:p>
                  </a:txBody>
                  <a:tcPr marT="34300" marB="34300" marR="91450" marL="91450"/>
                </a:tc>
                <a:tc>
                  <a:txBody>
                    <a:bodyPr/>
                    <a:lstStyle/>
                    <a:p>
                      <a:pPr indent="0" lvl="0" marL="0" marR="0" rtl="0" algn="l">
                        <a:spcBef>
                          <a:spcPts val="0"/>
                        </a:spcBef>
                        <a:spcAft>
                          <a:spcPts val="0"/>
                        </a:spcAft>
                        <a:buNone/>
                      </a:pPr>
                      <a:r>
                        <a:rPr lang="en" u="none" cap="none" strike="noStrike"/>
                        <a:t>Rasha R. Atallah, Amirrudin Kamsin, Maizatul A. Ismail, Sherin A. Abdelrahman, Saber Zerdoumi</a:t>
                      </a:r>
                      <a:endParaRPr u="none" cap="none" strike="noStrike"/>
                    </a:p>
                  </a:txBody>
                  <a:tcPr marT="34300" marB="34300" marR="91450" marL="91450"/>
                </a:tc>
              </a:tr>
              <a:tr h="324200">
                <a:tc>
                  <a:txBody>
                    <a:bodyPr/>
                    <a:lstStyle/>
                    <a:p>
                      <a:pPr indent="0" lvl="0" marL="0" marR="0" rtl="0" algn="l">
                        <a:spcBef>
                          <a:spcPts val="0"/>
                        </a:spcBef>
                        <a:spcAft>
                          <a:spcPts val="0"/>
                        </a:spcAft>
                        <a:buNone/>
                      </a:pPr>
                      <a:r>
                        <a:rPr lang="en" u="none" cap="none" strike="noStrike"/>
                        <a:t>Age estimation via face images: A Survey</a:t>
                      </a:r>
                      <a:endParaRPr u="none" cap="none" strike="noStrike"/>
                    </a:p>
                  </a:txBody>
                  <a:tcPr marT="34300" marB="34300" marR="91450" marL="91450"/>
                </a:tc>
                <a:tc>
                  <a:txBody>
                    <a:bodyPr/>
                    <a:lstStyle/>
                    <a:p>
                      <a:pPr indent="0" lvl="0" marL="0" marR="0" rtl="0" algn="l">
                        <a:spcBef>
                          <a:spcPts val="0"/>
                        </a:spcBef>
                        <a:spcAft>
                          <a:spcPts val="0"/>
                        </a:spcAft>
                        <a:buNone/>
                      </a:pPr>
                      <a:r>
                        <a:rPr lang="en" u="none" cap="none" strike="noStrike"/>
                        <a:t>Raphael Angulu</a:t>
                      </a:r>
                      <a:endParaRPr u="none" cap="none" strike="noStrike"/>
                    </a:p>
                  </a:txBody>
                  <a:tcPr marT="34300" marB="34300" marR="91450" marL="91450"/>
                </a:tc>
              </a:tr>
              <a:tr h="521100">
                <a:tc>
                  <a:txBody>
                    <a:bodyPr/>
                    <a:lstStyle/>
                    <a:p>
                      <a:pPr indent="0" lvl="0" marL="0" marR="0" rtl="0" algn="l">
                        <a:spcBef>
                          <a:spcPts val="0"/>
                        </a:spcBef>
                        <a:spcAft>
                          <a:spcPts val="0"/>
                        </a:spcAft>
                        <a:buNone/>
                      </a:pPr>
                      <a:r>
                        <a:rPr lang="en" u="none" cap="none" strike="noStrike"/>
                        <a:t>Convolutional Neural Networks for Age and Gender Classification</a:t>
                      </a:r>
                      <a:endParaRPr u="none" cap="none" strike="noStrike"/>
                    </a:p>
                  </a:txBody>
                  <a:tcPr marT="34300" marB="34300" marR="91450" marL="91450"/>
                </a:tc>
                <a:tc>
                  <a:txBody>
                    <a:bodyPr/>
                    <a:lstStyle/>
                    <a:p>
                      <a:pPr indent="0" lvl="0" marL="0" marR="0" rtl="0" algn="l">
                        <a:spcBef>
                          <a:spcPts val="0"/>
                        </a:spcBef>
                        <a:spcAft>
                          <a:spcPts val="0"/>
                        </a:spcAft>
                        <a:buNone/>
                      </a:pPr>
                      <a:r>
                        <a:rPr lang="en" u="none" cap="none" strike="noStrike"/>
                        <a:t>Ari Ekmekji</a:t>
                      </a:r>
                      <a:endParaRPr u="none" cap="none" strike="noStrike"/>
                    </a:p>
                  </a:txBody>
                  <a:tcPr marT="34300" marB="34300" marR="91450" marL="91450"/>
                </a:tc>
              </a:tr>
              <a:tr h="880050">
                <a:tc>
                  <a:txBody>
                    <a:bodyPr/>
                    <a:lstStyle/>
                    <a:p>
                      <a:pPr indent="0" lvl="0" marL="0" marR="0" rtl="0" algn="l">
                        <a:spcBef>
                          <a:spcPts val="0"/>
                        </a:spcBef>
                        <a:spcAft>
                          <a:spcPts val="0"/>
                        </a:spcAft>
                        <a:buClr>
                          <a:schemeClr val="dk1"/>
                        </a:buClr>
                        <a:buSzPts val="1100"/>
                        <a:buFont typeface="Arial"/>
                        <a:buNone/>
                      </a:pPr>
                      <a:r>
                        <a:t/>
                      </a:r>
                      <a:endParaRPr/>
                    </a:p>
                    <a:p>
                      <a:pPr indent="0" lvl="0" marL="0" marR="0" rtl="0" algn="l">
                        <a:spcBef>
                          <a:spcPts val="0"/>
                        </a:spcBef>
                        <a:spcAft>
                          <a:spcPts val="0"/>
                        </a:spcAft>
                        <a:buNone/>
                      </a:pPr>
                      <a:r>
                        <a:t/>
                      </a:r>
                      <a:endParaRPr/>
                    </a:p>
                  </a:txBody>
                  <a:tcPr marT="34300" marB="34300" marR="91450" marL="91450"/>
                </a:tc>
                <a:tc>
                  <a:txBody>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lang="en"/>
                        <a:t>  </a:t>
                      </a:r>
                      <a:endParaRPr/>
                    </a:p>
                    <a:p>
                      <a:pPr indent="0" lvl="0" marL="0" marR="0" rtl="0" algn="l">
                        <a:spcBef>
                          <a:spcPts val="0"/>
                        </a:spcBef>
                        <a:spcAft>
                          <a:spcPts val="0"/>
                        </a:spcAft>
                        <a:buNone/>
                      </a:pPr>
                      <a:r>
                        <a:t/>
                      </a:r>
                      <a:endParaRPr/>
                    </a:p>
                  </a:txBody>
                  <a:tcPr marT="34300" marB="34300" marR="91450" marL="91450"/>
                </a:tc>
              </a:tr>
            </a:tbl>
          </a:graphicData>
        </a:graphic>
      </p:graphicFrame>
      <p:sp>
        <p:nvSpPr>
          <p:cNvPr id="181" name="Google Shape;181;p33"/>
          <p:cNvSpPr txBox="1"/>
          <p:nvPr/>
        </p:nvSpPr>
        <p:spPr>
          <a:xfrm>
            <a:off x="500652" y="329060"/>
            <a:ext cx="7848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400">
                <a:solidFill>
                  <a:schemeClr val="dk1"/>
                </a:solidFill>
              </a:rPr>
              <a:t>Literature  Review</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